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5"/>
  </p:sldMasterIdLst>
  <p:notesMasterIdLst>
    <p:notesMasterId r:id="rId36"/>
  </p:notesMasterIdLst>
  <p:handoutMasterIdLst>
    <p:handoutMasterId r:id="rId37"/>
  </p:handoutMasterIdLst>
  <p:sldIdLst>
    <p:sldId id="256" r:id="rId16"/>
    <p:sldId id="296" r:id="rId17"/>
    <p:sldId id="463" r:id="rId18"/>
    <p:sldId id="431" r:id="rId19"/>
    <p:sldId id="447" r:id="rId20"/>
    <p:sldId id="442" r:id="rId21"/>
    <p:sldId id="306" r:id="rId22"/>
    <p:sldId id="438" r:id="rId23"/>
    <p:sldId id="313" r:id="rId24"/>
    <p:sldId id="320" r:id="rId25"/>
    <p:sldId id="441" r:id="rId26"/>
    <p:sldId id="445" r:id="rId27"/>
    <p:sldId id="299" r:id="rId28"/>
    <p:sldId id="457" r:id="rId29"/>
    <p:sldId id="462" r:id="rId30"/>
    <p:sldId id="458" r:id="rId31"/>
    <p:sldId id="459" r:id="rId32"/>
    <p:sldId id="460" r:id="rId33"/>
    <p:sldId id="455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7" autoAdjust="0"/>
  </p:normalViewPr>
  <p:slideViewPr>
    <p:cSldViewPr snapToGrid="0" showGuides="1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53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2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86CE3-1D30-8A72-D9BF-8871A550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6" name="Name" descr="{&quot;templafy&quot;:{&quot;id&quot;:&quot;bf370227-9382-43c3-9f76-67fb5134937d&quot;}}">
            <a:extLst>
              <a:ext uri="{FF2B5EF4-FFF2-40B4-BE49-F238E27FC236}">
                <a16:creationId xmlns:a16="http://schemas.microsoft.com/office/drawing/2014/main" id="{4B3973E0-755F-84BD-3093-F5A14B55E327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  <p:sp>
        <p:nvSpPr>
          <p:cNvPr id="17" name="Date" descr="{&quot;templafy&quot;:{&quot;id&quot;:&quot;0b8fed15-ca9d-482a-ac3b-c483f42c327f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10789097" name="logo" descr="{&quot;templafy&quot;:{&quot;id&quot;:&quot;f4eea97c-f0f9-424f-8123-8c352be59fb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6800" y="2008800"/>
            <a:ext cx="530280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2D715-8ACA-FFBE-1DE3-52B7A5C1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6D4F4-191F-53A9-65DB-E3760C0A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5D28F2-8FE3-B5A5-56FA-2C40E8ED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2334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7117488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Brug TAB for at gå frem i tekst-niveau.                                                                  Brug SHIFT+TAB for at gå tilbage i tekst-niveau.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81950" y="2008800"/>
            <a:ext cx="348765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6BCE3-1C60-7E71-4A90-6A7A8775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253736-D513-8625-2F89-E102785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275F7D-E7C6-49B1-2644-96FB92B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89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, spej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348765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Brug TAB for at gå frem i tekst-niveau.  Brug SHIFT+TAB for at gå tilbage i tekst-niveau.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49750" y="2008800"/>
            <a:ext cx="7119850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Brug TAB for at gå frem i tekst-niveau.                                                                  Brug SHIFT+TAB for at gå tilbage i tekst-niveau.       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6BCE3-1C60-7E71-4A90-6A7A8775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253736-D513-8625-2F89-E102785D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275F7D-E7C6-49B1-2644-96FB92B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910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>
          <p15:clr>
            <a:srgbClr val="A4A3A4"/>
          </p15:clr>
        </p15:guide>
        <p15:guide id="5" pos="2740">
          <p15:clr>
            <a:srgbClr val="A4A3A4"/>
          </p15:clr>
        </p15:guide>
        <p15:guide id="6" pos="4937">
          <p15:clr>
            <a:srgbClr val="A4A3A4"/>
          </p15:clr>
        </p15:guide>
        <p15:guide id="7" pos="5028">
          <p15:clr>
            <a:srgbClr val="A4A3A4"/>
          </p15:clr>
        </p15:guide>
        <p15:guide id="8" orient="horz" pos="1265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49750" y="2008800"/>
            <a:ext cx="348687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974BE4F-F05D-F820-341F-59E80B5A55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1951" y="2008188"/>
            <a:ext cx="3486875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Brug TAB for at gå frem i tekst-niveau. Brug SHIFT+TAB for at gå tilbage i tekst-niveau.       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5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53625" y="2008800"/>
            <a:ext cx="2578825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F09AE4E-CB04-E4A2-0804-1F2EDDD7A7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7776" y="2008188"/>
            <a:ext cx="2578824" cy="412527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6F927862-ACEF-EF1D-B926-86A27523A8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99200" y="2008188"/>
            <a:ext cx="2578824" cy="4125278"/>
          </a:xfrm>
        </p:spPr>
        <p:txBody>
          <a:bodyPr/>
          <a:lstStyle/>
          <a:p>
            <a:pPr lvl="0"/>
            <a:r>
              <a:rPr lang="da-DK" dirty="0"/>
              <a:t>Klik for at tilføje tekst        Brug TAB for at gå frem i tekst-niveau.                   Brug SHIFT+TAB for at gå tilbage i tekst-niveau.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ED0AE3-1961-41BE-7634-D31FB032409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15ACFE-523B-7210-4C73-2954FB4CEE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D48992-2009-B76A-4953-C287D8D8CA8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2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93" userDrawn="1">
          <p15:clr>
            <a:srgbClr val="A4A3A4"/>
          </p15:clr>
        </p15:guide>
        <p15:guide id="3" pos="3884" userDrawn="1">
          <p15:clr>
            <a:srgbClr val="A4A3A4"/>
          </p15:clr>
        </p15:guide>
        <p15:guide id="4" orient="horz" pos="1265" userDrawn="1">
          <p15:clr>
            <a:srgbClr val="A4A3A4"/>
          </p15:clr>
        </p15:guide>
        <p15:guide id="9" pos="2078" userDrawn="1">
          <p15:clr>
            <a:srgbClr val="000000"/>
          </p15:clr>
        </p15:guide>
        <p15:guide id="10" pos="2169" userDrawn="1">
          <p15:clr>
            <a:srgbClr val="000000"/>
          </p15:clr>
        </p15:guide>
        <p15:guide id="11" pos="5515" userDrawn="1">
          <p15:clr>
            <a:srgbClr val="A4A3A4"/>
          </p15:clr>
        </p15:guide>
        <p15:guide id="12" pos="560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6" name="Titel" descr="{&quot;templafy&quot;:{&quot;id&quot;:&quot;2fe57255-e9ed-4310-b534-d517b26a6c9e&quot;}}">
            <a:extLst>
              <a:ext uri="{FF2B5EF4-FFF2-40B4-BE49-F238E27FC236}">
                <a16:creationId xmlns:a16="http://schemas.microsoft.com/office/drawing/2014/main" id="{8A38DFA1-F02E-63D9-03A3-9CC489CCD8D6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FEAF2A4B-6AA7-46D6-4C80-1C73F1A622B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D5B11EA8-166B-CC04-B945-DD0869BDC4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1481CAF-9FEB-64D3-9E8E-A3A01CB54E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511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A, spej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725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16" name="Titel" descr="{&quot;templafy&quot;:{&quot;id&quot;:&quot;d437ebe4-4a7e-4e3d-88b0-7ddf2a3136e8&quot;}}">
            <a:extLst>
              <a:ext uri="{FF2B5EF4-FFF2-40B4-BE49-F238E27FC236}">
                <a16:creationId xmlns:a16="http://schemas.microsoft.com/office/drawing/2014/main" id="{8A38DFA1-F02E-63D9-03A3-9CC489CCD8D6}"/>
              </a:ext>
            </a:extLst>
          </p:cNvPr>
          <p:cNvSpPr/>
          <p:nvPr userDrawn="1"/>
        </p:nvSpPr>
        <p:spPr>
          <a:xfrm>
            <a:off x="720725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1481CAF-9FEB-64D3-9E8E-A3A01CB54E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834061" y="6399170"/>
            <a:ext cx="5588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4502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4502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4502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502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FEAF2A4B-6AA7-46D6-4C80-1C73F1A622B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D5B11EA8-166B-CC04-B945-DD0869BDC4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087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65">
          <p15:clr>
            <a:srgbClr val="A4A3A4"/>
          </p15:clr>
        </p15:guide>
        <p15:guide id="4" pos="4025">
          <p15:clr>
            <a:srgbClr val="A4A3A4"/>
          </p15:clr>
        </p15:guide>
        <p15:guide id="5" pos="4934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21a6bf54-f2e3-435c-abdd-cc21592e6f90&quot;}}">
            <a:extLst>
              <a:ext uri="{FF2B5EF4-FFF2-40B4-BE49-F238E27FC236}">
                <a16:creationId xmlns:a16="http://schemas.microsoft.com/office/drawing/2014/main" id="{42A74019-F4BD-444D-885C-FA1FC4B6B40E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E7E111D-2B42-01AE-0691-DA10594FE3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0E62F8C9-9D6A-1B38-B8E3-65A6F71EB5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B79E1C2-12D4-C197-03A8-69262ADFB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232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B, spej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725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8" name="Titel" descr="{&quot;templafy&quot;:{&quot;id&quot;:&quot;550a36c3-4761-40fa-9ba1-79f017c06644&quot;}}">
            <a:extLst>
              <a:ext uri="{FF2B5EF4-FFF2-40B4-BE49-F238E27FC236}">
                <a16:creationId xmlns:a16="http://schemas.microsoft.com/office/drawing/2014/main" id="{42A74019-F4BD-444D-885C-FA1FC4B6B40E}"/>
              </a:ext>
            </a:extLst>
          </p:cNvPr>
          <p:cNvSpPr/>
          <p:nvPr userDrawn="1"/>
        </p:nvSpPr>
        <p:spPr>
          <a:xfrm>
            <a:off x="720725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B79E1C2-12D4-C197-03A8-69262ADFB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834061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4502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4502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4502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502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E7E111D-2B42-01AE-0691-DA10594FE3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0E62F8C9-9D6A-1B38-B8E3-65A6F71EB5E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42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65">
          <p15:clr>
            <a:srgbClr val="A4A3A4"/>
          </p15:clr>
        </p15:guide>
        <p15:guide id="4" pos="4025">
          <p15:clr>
            <a:srgbClr val="A4A3A4"/>
          </p15:clr>
        </p15:guide>
        <p15:guide id="5" pos="4934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2" name="Titel" descr="{&quot;templafy&quot;:{&quot;id&quot;:&quot;2dd01378-d16f-4f34-a2b8-49fafb80b4aa&quot;}}">
            <a:extLst>
              <a:ext uri="{FF2B5EF4-FFF2-40B4-BE49-F238E27FC236}">
                <a16:creationId xmlns:a16="http://schemas.microsoft.com/office/drawing/2014/main" id="{2FE9BAB1-7504-F0CC-D4BC-6FF9499946DA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34180E10-58B8-6C8D-1CE9-7E79F205EC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512E3C9-9E6A-A5F8-0D36-4B69075A92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630F9B0-F8D3-65A2-26C6-A32DECCCB8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28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8d659eca-da85-4e63-bb04-cdcdeaae8a20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D245-95DA-49E5-BC87-846C3AEEB432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89888397" name="logo" descr="{&quot;templafy&quot;:{&quot;id&quot;:&quot;17670762-51b7-4d44-acd3-586e5577abd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5f3308b7-7d05-4e52-b142-1d195ed79d38&quot;}}">
            <a:extLst>
              <a:ext uri="{FF2B5EF4-FFF2-40B4-BE49-F238E27FC236}">
                <a16:creationId xmlns:a16="http://schemas.microsoft.com/office/drawing/2014/main" id="{B58EBF6A-3058-BC78-0516-7A3C2EC744AE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456DAB-3BC6-133F-07F3-BC21BD173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41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C, spej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5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725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4502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4502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4502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502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2" name="Titel" descr="{&quot;templafy&quot;:{&quot;id&quot;:&quot;bc510a5a-93b4-4f2b-81a5-d6c575fd3c62&quot;}}">
            <a:extLst>
              <a:ext uri="{FF2B5EF4-FFF2-40B4-BE49-F238E27FC236}">
                <a16:creationId xmlns:a16="http://schemas.microsoft.com/office/drawing/2014/main" id="{2FE9BAB1-7504-F0CC-D4BC-6FF9499946DA}"/>
              </a:ext>
            </a:extLst>
          </p:cNvPr>
          <p:cNvSpPr/>
          <p:nvPr userDrawn="1"/>
        </p:nvSpPr>
        <p:spPr>
          <a:xfrm>
            <a:off x="720725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630F9B0-F8D3-65A2-26C6-A32DECCCB8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834061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34180E10-58B8-6C8D-1CE9-7E79F205EC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512E3C9-9E6A-A5F8-0D36-4B69075A92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131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65">
          <p15:clr>
            <a:srgbClr val="A4A3A4"/>
          </p15:clr>
        </p15:guide>
        <p15:guide id="4" pos="4025">
          <p15:clr>
            <a:srgbClr val="A4A3A4"/>
          </p15:clr>
        </p15:guide>
        <p15:guide id="5" pos="4934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tekst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0" y="0"/>
            <a:ext cx="5078224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6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6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8" name="Titel" descr="{&quot;templafy&quot;:{&quot;id&quot;:&quot;5bd21537-740e-4b83-ad68-c5a429ab45f2&quot;}}">
            <a:extLst>
              <a:ext uri="{FF2B5EF4-FFF2-40B4-BE49-F238E27FC236}">
                <a16:creationId xmlns:a16="http://schemas.microsoft.com/office/drawing/2014/main" id="{CF6F9F9D-5715-75B5-1206-5595461645A2}"/>
              </a:ext>
            </a:extLst>
          </p:cNvPr>
          <p:cNvSpPr/>
          <p:nvPr userDrawn="1"/>
        </p:nvSpPr>
        <p:spPr>
          <a:xfrm>
            <a:off x="579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3" userDrawn="1">
          <p15:clr>
            <a:srgbClr val="A4A3A4"/>
          </p15:clr>
        </p15:guide>
        <p15:guide id="2" pos="2746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highlight teks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>
            <a:extLst>
              <a:ext uri="{FF2B5EF4-FFF2-40B4-BE49-F238E27FC236}">
                <a16:creationId xmlns:a16="http://schemas.microsoft.com/office/drawing/2014/main" id="{29C50E12-C92F-F90B-7A3B-E851CBE06104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25402-D9A7-F4D8-E1E2-46B79BD06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650342"/>
            <a:ext cx="5668961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49887-C4D3-4BCC-B48C-20FBDAA042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138" y="2008800"/>
            <a:ext cx="5672136" cy="4125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  <p:sp>
        <p:nvSpPr>
          <p:cNvPr id="8" name="Titel" descr="{&quot;templafy&quot;:{&quot;id&quot;:&quot;a18cd382-be60-4322-b28d-55ae58094e1a&quot;}}">
            <a:extLst>
              <a:ext uri="{FF2B5EF4-FFF2-40B4-BE49-F238E27FC236}">
                <a16:creationId xmlns:a16="http://schemas.microsoft.com/office/drawing/2014/main" id="{CF6F9F9D-5715-75B5-1206-5595461645A2}"/>
              </a:ext>
            </a:extLst>
          </p:cNvPr>
          <p:cNvSpPr/>
          <p:nvPr userDrawn="1"/>
        </p:nvSpPr>
        <p:spPr>
          <a:xfrm>
            <a:off x="719138" y="6399170"/>
            <a:ext cx="51101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3" name="Pladsholder til slidenummer 12">
            <a:extLst>
              <a:ext uri="{FF2B5EF4-FFF2-40B4-BE49-F238E27FC236}">
                <a16:creationId xmlns:a16="http://schemas.microsoft.com/office/drawing/2014/main" id="{D60C165D-08D2-397D-5BC3-CDC54290D6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832474" y="6399170"/>
            <a:ext cx="5588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8AED427-63BC-A6EF-897B-B64F3DB3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34502" y="1751870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7CDEEC6-D6C7-C8D6-BCBE-E374C1A06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4502" y="2990981"/>
            <a:ext cx="3638550" cy="8213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96C6F599-0A31-53E2-249F-6C08C173C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4502" y="3816369"/>
            <a:ext cx="3638549" cy="12391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8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XXX</a:t>
            </a:r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667800A-190B-5E65-F2C4-E36C9E742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502" y="5055480"/>
            <a:ext cx="3638550" cy="107859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Segoe UI" panose="020B0502040204020203" pitchFamily="34" charset="0"/>
              <a:buChar char="​"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584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65">
          <p15:clr>
            <a:srgbClr val="A4A3A4"/>
          </p15:clr>
        </p15:guide>
        <p15:guide id="4" pos="4025">
          <p15:clr>
            <a:srgbClr val="A4A3A4"/>
          </p15:clr>
        </p15:guide>
        <p15:guide id="5" pos="4934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12" name="Titel" descr="{&quot;templafy&quot;:{&quot;id&quot;:&quot;00abe281-5136-45bf-a8da-84f7281723e6&quot;}}">
            <a:extLst>
              <a:ext uri="{FF2B5EF4-FFF2-40B4-BE49-F238E27FC236}">
                <a16:creationId xmlns:a16="http://schemas.microsoft.com/office/drawing/2014/main" id="{15034B39-940C-2058-7767-62674892F72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C9E736-82EA-9DCF-3A48-305E454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B7E783-B404-B455-534D-27AA0B88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AB909E-2758-778C-FE06-3C36C514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32b57f24-1a44-49a6-b553-bea3b679c8fe&quot;}}">
            <a:extLst>
              <a:ext uri="{FF2B5EF4-FFF2-40B4-BE49-F238E27FC236}">
                <a16:creationId xmlns:a16="http://schemas.microsoft.com/office/drawing/2014/main" id="{F02BC834-B21C-A44F-6A2F-850B87D6971F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3AA218-E6F4-8C56-0B3E-766A124A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9699D2-78D9-4833-F66C-F3A036F5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7DB4EE4-6A4F-04F8-D2D9-09849111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04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808495-95DF-D17D-8C2D-55F773F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EB80FC-BF74-8484-4CBF-6FEBF62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423C35-ED35-1803-D565-70AFAF41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60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ggrund">
            <a:extLst>
              <a:ext uri="{FF2B5EF4-FFF2-40B4-BE49-F238E27FC236}">
                <a16:creationId xmlns:a16="http://schemas.microsoft.com/office/drawing/2014/main" id="{C29FD840-27B7-B63E-91B1-093082D57BC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4" name="Titel" descr="{&quot;templafy&quot;:{&quot;id&quot;:&quot;b3fcd73d-7566-4502-9582-4c7e9d5f91a6&quot;}}">
            <a:extLst>
              <a:ext uri="{FF2B5EF4-FFF2-40B4-BE49-F238E27FC236}">
                <a16:creationId xmlns:a16="http://schemas.microsoft.com/office/drawing/2014/main" id="{3B8B1841-7355-5ED7-DC78-E92D2862D1F5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7BBA05-3B22-08CE-A607-5B2CAD5C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C0C17C9-E939-647F-241F-6D3F853D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2DB8012-D24E-CB11-FA05-6EEBAC49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1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helsidet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418BA60-6483-7C66-A755-D3E9CE74F0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2192001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denne tekst og indsæt baggrundsbillede via Templafy Images/Billeder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82503"/>
            <a:ext cx="10752137" cy="4702269"/>
          </a:xfrm>
        </p:spPr>
        <p:txBody>
          <a:bodyPr anchor="t"/>
          <a:lstStyle>
            <a:lvl1pPr algn="l">
              <a:defRPr sz="8000"/>
            </a:lvl1pPr>
          </a:lstStyle>
          <a:p>
            <a:r>
              <a:rPr lang="da-DK" dirty="0"/>
              <a:t>Klik for at tilføje skilleside titel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6EFE89-1557-8A9C-0758-317B500B1A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7C29EE-8904-1CC7-448D-1B6DF508E7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A75D78-0202-FCD9-C11F-D3C7BC1A20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61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C6FBB3-84B6-4241-B0CB-BC2B8D848674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818612c0-69c8-4967-9a25-18bf3b64d6ce&quot;}}">
            <a:extLst>
              <a:ext uri="{FF2B5EF4-FFF2-40B4-BE49-F238E27FC236}">
                <a16:creationId xmlns:a16="http://schemas.microsoft.com/office/drawing/2014/main" id="{3E9FCFE1-3679-CBB8-8C33-0BB963212D9E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A, spejl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7675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C6FBB3-84B6-4241-B0CB-BC2B8D848674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7">
            <a:extLst>
              <a:ext uri="{FF2B5EF4-FFF2-40B4-BE49-F238E27FC236}">
                <a16:creationId xmlns:a16="http://schemas.microsoft.com/office/drawing/2014/main" id="{EA5983C7-E0D8-9570-4D17-F419C49E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36ae2d7d-c0c3-45f3-937d-181d111beef9&quot;}}">
            <a:extLst>
              <a:ext uri="{FF2B5EF4-FFF2-40B4-BE49-F238E27FC236}">
                <a16:creationId xmlns:a16="http://schemas.microsoft.com/office/drawing/2014/main" id="{3E9FCFE1-3679-CBB8-8C33-0BB963212D9E}"/>
              </a:ext>
            </a:extLst>
          </p:cNvPr>
          <p:cNvSpPr/>
          <p:nvPr userDrawn="1"/>
        </p:nvSpPr>
        <p:spPr>
          <a:xfrm>
            <a:off x="5797675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64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53">
          <p15:clr>
            <a:srgbClr val="A4A3A4"/>
          </p15:clr>
        </p15:guide>
        <p15:guide id="2" pos="3199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2DA299-642A-ACF4-F153-1EC055B27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91817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e63d4477-a0c0-45af-89bc-c090ddf405f3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099B-97A0-40F5-BA30-AED34E8D7FA0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307018331" name="logo" descr="{&quot;templafy&quot;:{&quot;id&quot;:&quot;fbdd1010-ed78-46bf-b395-728c12bdd43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d7dd3900-461d-4a09-86d9-11b22560f048&quot;}}">
            <a:extLst>
              <a:ext uri="{FF2B5EF4-FFF2-40B4-BE49-F238E27FC236}">
                <a16:creationId xmlns:a16="http://schemas.microsoft.com/office/drawing/2014/main" id="{79B31473-8039-2B79-6757-C01182E97EA2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</p:spTree>
    <p:extLst>
      <p:ext uri="{BB962C8B-B14F-4D97-AF65-F5344CB8AC3E}">
        <p14:creationId xmlns:p14="http://schemas.microsoft.com/office/powerpoint/2010/main" val="1682343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571" userDrawn="1">
          <p15:clr>
            <a:srgbClr val="A4A3A4"/>
          </p15:clr>
        </p15:guide>
        <p15:guide id="3" pos="4481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0B6BC9-6B44-4DE1-8732-772B84547E18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d9ea7fae-c66a-42af-a270-6af13b40df8b&quot;}}">
            <a:extLst>
              <a:ext uri="{FF2B5EF4-FFF2-40B4-BE49-F238E27FC236}">
                <a16:creationId xmlns:a16="http://schemas.microsoft.com/office/drawing/2014/main" id="{E88F4E61-AD61-ECA0-5D0E-BF902AF49034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B, spej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5078398" y="0"/>
            <a:ext cx="7113602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7675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0B6BC9-6B44-4DE1-8732-772B84547E18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itel" descr="{&quot;templafy&quot;:{&quot;id&quot;:&quot;f779cf26-a8f6-43cb-a07a-3b5d4a064fc3&quot;}}">
            <a:extLst>
              <a:ext uri="{FF2B5EF4-FFF2-40B4-BE49-F238E27FC236}">
                <a16:creationId xmlns:a16="http://schemas.microsoft.com/office/drawing/2014/main" id="{E88F4E61-AD61-ECA0-5D0E-BF902AF49034}"/>
              </a:ext>
            </a:extLst>
          </p:cNvPr>
          <p:cNvSpPr/>
          <p:nvPr userDrawn="1"/>
        </p:nvSpPr>
        <p:spPr>
          <a:xfrm>
            <a:off x="5797675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7">
            <a:extLst>
              <a:ext uri="{FF2B5EF4-FFF2-40B4-BE49-F238E27FC236}">
                <a16:creationId xmlns:a16="http://schemas.microsoft.com/office/drawing/2014/main" id="{793A74F0-4CFD-695B-E733-4AC995E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5690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99">
          <p15:clr>
            <a:srgbClr val="A4A3A4"/>
          </p15:clr>
        </p15:guide>
        <p15:guide id="2" pos="3653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33FAD8-D071-4107-AD7D-CCC2384AB6CB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473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C, spej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7675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50784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0B6BC9-6B44-4DE1-8732-772B84547E18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itel" descr="{&quot;templafy&quot;:{&quot;id&quot;:&quot;80fce00c-1c2b-421a-ba5a-3d76c46ac971&quot;}}">
            <a:extLst>
              <a:ext uri="{FF2B5EF4-FFF2-40B4-BE49-F238E27FC236}">
                <a16:creationId xmlns:a16="http://schemas.microsoft.com/office/drawing/2014/main" id="{E88F4E61-AD61-ECA0-5D0E-BF902AF49034}"/>
              </a:ext>
            </a:extLst>
          </p:cNvPr>
          <p:cNvSpPr/>
          <p:nvPr userDrawn="1"/>
        </p:nvSpPr>
        <p:spPr>
          <a:xfrm>
            <a:off x="5797675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7">
            <a:extLst>
              <a:ext uri="{FF2B5EF4-FFF2-40B4-BE49-F238E27FC236}">
                <a16:creationId xmlns:a16="http://schemas.microsoft.com/office/drawing/2014/main" id="{793A74F0-4CFD-695B-E733-4AC995E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494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99">
          <p15:clr>
            <a:srgbClr val="A4A3A4"/>
          </p15:clr>
        </p15:guide>
        <p15:guide id="2" pos="3653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1360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AF2180-B927-42B4-AF27-215479E6DC90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2A88C2-9606-C04D-F386-46F1A1F925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264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" descr="{&quot;templafy&quot;:{&quot;id&quot;:&quot;f6fb3561-73dc-45bc-a452-451a72f45597&quot;}}">
            <a:extLst>
              <a:ext uri="{FF2B5EF4-FFF2-40B4-BE49-F238E27FC236}">
                <a16:creationId xmlns:a16="http://schemas.microsoft.com/office/drawing/2014/main" id="{3F26F2E3-704D-FB71-7FDC-505D0B96DC76}"/>
              </a:ext>
            </a:extLst>
          </p:cNvPr>
          <p:cNvSpPr/>
          <p:nvPr userDrawn="1"/>
        </p:nvSpPr>
        <p:spPr>
          <a:xfrm>
            <a:off x="719138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D, spej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2" y="0"/>
            <a:ext cx="7113601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7675" y="602316"/>
            <a:ext cx="5673600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fire linjer </a:t>
            </a:r>
            <a:endParaRPr lang="da-DK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784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B025B-C450-5E56-8896-E4D0C0C66F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AF2180-B927-42B4-AF27-215479E6DC90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CA1C3B-01BA-DE2D-0571-76F8421604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itel" descr="{&quot;templafy&quot;:{&quot;id&quot;:&quot;4e9ccff0-33a6-4ddc-aac3-b93170f3d35d&quot;}}">
            <a:extLst>
              <a:ext uri="{FF2B5EF4-FFF2-40B4-BE49-F238E27FC236}">
                <a16:creationId xmlns:a16="http://schemas.microsoft.com/office/drawing/2014/main" id="{3F26F2E3-704D-FB71-7FDC-505D0B96DC76}"/>
              </a:ext>
            </a:extLst>
          </p:cNvPr>
          <p:cNvSpPr/>
          <p:nvPr userDrawn="1"/>
        </p:nvSpPr>
        <p:spPr>
          <a:xfrm>
            <a:off x="5797675" y="6399170"/>
            <a:ext cx="510726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7">
            <a:extLst>
              <a:ext uri="{FF2B5EF4-FFF2-40B4-BE49-F238E27FC236}">
                <a16:creationId xmlns:a16="http://schemas.microsoft.com/office/drawing/2014/main" id="{B10BEDC2-640C-99AB-ED03-AF341891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3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414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3199">
          <p15:clr>
            <a:srgbClr val="A4A3A4"/>
          </p15:clr>
        </p15:guide>
        <p15:guide id="4" pos="3653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11" name="Titel" descr="{&quot;templafy&quot;:{&quot;id&quot;:&quot;25478b7d-8d21-4374-96e1-4d36391badc0&quot;}}">
            <a:extLst>
              <a:ext uri="{FF2B5EF4-FFF2-40B4-BE49-F238E27FC236}">
                <a16:creationId xmlns:a16="http://schemas.microsoft.com/office/drawing/2014/main" id="{E38BF159-F00B-9648-C3F6-D041FEF3B145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9853E96-64DE-41D1-ACFB-DCC7B77A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2C3552-402A-225D-3C2C-9064B15D69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A2D54F-7372-81DF-4DB0-B09896BA99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162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E, spejl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507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840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11" name="Titel" descr="{&quot;templafy&quot;:{&quot;id&quot;:&quot;4cef6061-d2b9-4801-8601-f25a30645129&quot;}}">
            <a:extLst>
              <a:ext uri="{FF2B5EF4-FFF2-40B4-BE49-F238E27FC236}">
                <a16:creationId xmlns:a16="http://schemas.microsoft.com/office/drawing/2014/main" id="{E38BF159-F00B-9648-C3F6-D041FEF3B145}"/>
              </a:ext>
            </a:extLst>
          </p:cNvPr>
          <p:cNvSpPr/>
          <p:nvPr userDrawn="1"/>
        </p:nvSpPr>
        <p:spPr>
          <a:xfrm>
            <a:off x="720000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9853E96-64DE-41D1-ACFB-DCC7B77A01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2C3552-402A-225D-3C2C-9064B15D69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A2D54F-7372-81DF-4DB0-B09896BA99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7957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1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46">
          <p15:clr>
            <a:srgbClr val="A4A3A4"/>
          </p15:clr>
        </p15:guide>
        <p15:guide id="2" pos="3199">
          <p15:clr>
            <a:srgbClr val="A4A3A4"/>
          </p15:clr>
        </p15:guide>
        <p15:guide id="3" pos="3653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08528341-88c4-4239-bc50-b9dfa0979d30&quot;}}">
            <a:extLst>
              <a:ext uri="{FF2B5EF4-FFF2-40B4-BE49-F238E27FC236}">
                <a16:creationId xmlns:a16="http://schemas.microsoft.com/office/drawing/2014/main" id="{FE037287-EBE2-1167-39F3-A4435A19E812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4E8A0-AACC-85E9-B8B6-872B93546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CD8239-7254-880B-9539-03A025F8E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4DAB8E-0A42-5D2B-D458-7FFCE24C7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43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 F, spej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50784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840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999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bc4b739e-332e-4425-a4d9-4c490c354d1f&quot;}}">
            <a:extLst>
              <a:ext uri="{FF2B5EF4-FFF2-40B4-BE49-F238E27FC236}">
                <a16:creationId xmlns:a16="http://schemas.microsoft.com/office/drawing/2014/main" id="{FE037287-EBE2-1167-39F3-A4435A19E812}"/>
              </a:ext>
            </a:extLst>
          </p:cNvPr>
          <p:cNvSpPr/>
          <p:nvPr userDrawn="1"/>
        </p:nvSpPr>
        <p:spPr>
          <a:xfrm>
            <a:off x="719999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4E8A0-AACC-85E9-B8B6-872B93546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CD8239-7254-880B-9539-03A025F8E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4DAB8E-0A42-5D2B-D458-7FFCE24C7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01587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528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46">
          <p15:clr>
            <a:srgbClr val="A4A3A4"/>
          </p15:clr>
        </p15:guide>
        <p15:guide id="2" pos="3199">
          <p15:clr>
            <a:srgbClr val="A4A3A4"/>
          </p15:clr>
        </p15:guide>
        <p15:guide id="3" pos="365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-1" y="0"/>
            <a:ext cx="711058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7113600" y="0"/>
            <a:ext cx="144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63446-EB64-4DBB-D623-B4B83D729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5969"/>
            <a:ext cx="5673725" cy="1290274"/>
          </a:xfrm>
        </p:spPr>
        <p:txBody>
          <a:bodyPr anchor="b" anchorCtr="0"/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9" y="3723361"/>
            <a:ext cx="5672863" cy="189124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c4ebef2f-5dac-4a46-8398-9d8b6f724b39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4991100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2E09-5C29-4885-BDD5-BB12CC9148D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7600" y="0"/>
            <a:ext cx="49392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pic>
        <p:nvPicPr>
          <p:cNvPr id="1811781909" name="logo" descr="{&quot;templafy&quot;:{&quot;id&quot;:&quot;a9106e88-ea34-4fe3-aa86-a6b21ddb85a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226fb7d9-c750-4d9f-8a9a-6b54fcc23011&quot;}}">
            <a:extLst>
              <a:ext uri="{FF2B5EF4-FFF2-40B4-BE49-F238E27FC236}">
                <a16:creationId xmlns:a16="http://schemas.microsoft.com/office/drawing/2014/main" id="{02BB8C89-9CCB-A9F2-87FD-3979F34DBFD3}"/>
              </a:ext>
            </a:extLst>
          </p:cNvPr>
          <p:cNvSpPr/>
          <p:nvPr userDrawn="1"/>
        </p:nvSpPr>
        <p:spPr>
          <a:xfrm>
            <a:off x="720000" y="6400801"/>
            <a:ext cx="4268079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</p:spTree>
    <p:extLst>
      <p:ext uri="{BB962C8B-B14F-4D97-AF65-F5344CB8AC3E}">
        <p14:creationId xmlns:p14="http://schemas.microsoft.com/office/powerpoint/2010/main" val="26602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36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7b1bef5c-1995-4db4-91d0-2d6c072752c2&quot;}}">
            <a:extLst>
              <a:ext uri="{FF2B5EF4-FFF2-40B4-BE49-F238E27FC236}">
                <a16:creationId xmlns:a16="http://schemas.microsoft.com/office/drawing/2014/main" id="{DA772E7D-4742-8975-EE4C-9A0253796DFD}"/>
              </a:ext>
            </a:extLst>
          </p:cNvPr>
          <p:cNvSpPr/>
          <p:nvPr userDrawn="1"/>
        </p:nvSpPr>
        <p:spPr>
          <a:xfrm>
            <a:off x="7833601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D04989-200E-7671-DE04-8D32DF9A8D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F68AC2-40C2-FE01-6609-D5F104F918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1F4CF8-5D0C-E794-2EBF-13593AACC1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78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027" userDrawn="1">
          <p15:clr>
            <a:srgbClr val="A4A3A4"/>
          </p15:clr>
        </p15:guide>
        <p15:guide id="3" pos="4934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G, spej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8400" y="0"/>
            <a:ext cx="7113600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7652eee1-5a55-4e28-9447-1f49f357c8e8&quot;}}">
            <a:extLst>
              <a:ext uri="{FF2B5EF4-FFF2-40B4-BE49-F238E27FC236}">
                <a16:creationId xmlns:a16="http://schemas.microsoft.com/office/drawing/2014/main" id="{DA772E7D-4742-8975-EE4C-9A0253796DFD}"/>
              </a:ext>
            </a:extLst>
          </p:cNvPr>
          <p:cNvSpPr/>
          <p:nvPr userDrawn="1"/>
        </p:nvSpPr>
        <p:spPr>
          <a:xfrm>
            <a:off x="719138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D04989-200E-7671-DE04-8D32DF9A8D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F68AC2-40C2-FE01-6609-D5F104F918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1F4CF8-5D0C-E794-2EBF-13593AACC1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00726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290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46">
          <p15:clr>
            <a:srgbClr val="A4A3A4"/>
          </p15:clr>
        </p15:guide>
        <p15:guide id="2" pos="3199">
          <p15:clr>
            <a:srgbClr val="A4A3A4"/>
          </p15:clr>
        </p15:guide>
        <p15:guide id="3" pos="3653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840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a99bd287-c021-41a8-b85e-125aac3589d1&quot;}}">
            <a:extLst>
              <a:ext uri="{FF2B5EF4-FFF2-40B4-BE49-F238E27FC236}">
                <a16:creationId xmlns:a16="http://schemas.microsoft.com/office/drawing/2014/main" id="{021C6F41-5D14-7599-8A84-36CEF60E5126}"/>
              </a:ext>
            </a:extLst>
          </p:cNvPr>
          <p:cNvSpPr/>
          <p:nvPr userDrawn="1"/>
        </p:nvSpPr>
        <p:spPr>
          <a:xfrm>
            <a:off x="720000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4605DE-5644-B6C4-7B1A-49FEDD9D0B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8C3548-7425-B557-5F40-389323C2C0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292BC9-646D-41CE-A8F3-ECA6934EFD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01588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3804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46">
          <p15:clr>
            <a:srgbClr val="A4A3A4"/>
          </p15:clr>
        </p15:guide>
        <p15:guide id="2" pos="3199">
          <p15:clr>
            <a:srgbClr val="A4A3A4"/>
          </p15:clr>
        </p15:guide>
        <p15:guide id="3" pos="3653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med billede H, spej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600" y="0"/>
            <a:ext cx="50784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0887" y="602316"/>
            <a:ext cx="3640388" cy="3664884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flere linjer </a:t>
            </a:r>
            <a:endParaRPr lang="da-DK"/>
          </a:p>
        </p:txBody>
      </p:sp>
      <p:sp>
        <p:nvSpPr>
          <p:cNvPr id="3" name="Titel" descr="{&quot;templafy&quot;:{&quot;id&quot;:&quot;2c985e7c-3a95-44e1-b1a7-34d8fde054c3&quot;}}">
            <a:extLst>
              <a:ext uri="{FF2B5EF4-FFF2-40B4-BE49-F238E27FC236}">
                <a16:creationId xmlns:a16="http://schemas.microsoft.com/office/drawing/2014/main" id="{021C6F41-5D14-7599-8A84-36CEF60E5126}"/>
              </a:ext>
            </a:extLst>
          </p:cNvPr>
          <p:cNvSpPr/>
          <p:nvPr userDrawn="1"/>
        </p:nvSpPr>
        <p:spPr>
          <a:xfrm>
            <a:off x="7830887" y="6399170"/>
            <a:ext cx="30757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4605DE-5644-B6C4-7B1A-49FEDD9D0B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8C3548-7425-B557-5F40-389323C2C0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292BC9-646D-41CE-A8F3-ECA6934EFD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12475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0917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0BBD6C-5D95-2F0C-EFFF-B5E30905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81E76070-2580-E841-83FD-B0DE483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9DA0226-DA33-B666-D574-BB8DCEBC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25BCE9B-CF39-BDE3-771B-CF1FFDDA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FA1E4F-1971-643E-F2C8-F3925C66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E33F9C-A216-2D01-ABF0-EF5B9F77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B325-BC92-4E7B-8B55-808C9C9906F9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472A74-057F-1C78-4AD8-56B7186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6A84-4547-43B2-BDD9-2F99CD5E4EC6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87C5E-391F-2B0C-2A66-56B97D8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0BE4F7-DDCB-C553-6101-3147BA99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BF808D23-DBAD-2B81-5BAD-649DE8B7E3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37A96B-8C45-C707-3F02-83EE1637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2107143"/>
            <a:ext cx="2880000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ladsholder til indhold 6">
            <a:extLst>
              <a:ext uri="{FF2B5EF4-FFF2-40B4-BE49-F238E27FC236}">
                <a16:creationId xmlns:a16="http://schemas.microsoft.com/office/drawing/2014/main" id="{967A7D95-358B-2E70-28DA-27DDEF76B2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08476520"/>
              </p:ext>
            </p:extLst>
          </p:nvPr>
        </p:nvGraphicFramePr>
        <p:xfrm>
          <a:off x="717550" y="2015286"/>
          <a:ext cx="3486150" cy="47960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3888">
                  <a:extLst>
                    <a:ext uri="{9D8B030D-6E8A-4147-A177-3AD203B41FA5}">
                      <a16:colId xmlns:a16="http://schemas.microsoft.com/office/drawing/2014/main" val="706035649"/>
                    </a:ext>
                  </a:extLst>
                </a:gridCol>
                <a:gridCol w="1012262">
                  <a:extLst>
                    <a:ext uri="{9D8B030D-6E8A-4147-A177-3AD203B41FA5}">
                      <a16:colId xmlns:a16="http://schemas.microsoft.com/office/drawing/2014/main" val="1383722851"/>
                    </a:ext>
                  </a:extLst>
                </a:gridCol>
              </a:tblGrid>
              <a:tr h="144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NYT SLIDE</a:t>
                      </a:r>
                      <a:br>
                        <a:rPr lang="da-DK" sz="1000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fanen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Hjem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menupunktet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Ny slide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indsætte et nyt slide.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Her får du et overblik over de godkendte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BUVM-layouts.</a:t>
                      </a:r>
                      <a:endParaRPr lang="da-DK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899"/>
                  </a:ext>
                </a:extLst>
              </a:tr>
              <a:tr h="16014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SKIFT LAYOUT</a:t>
                      </a:r>
                      <a:br>
                        <a:rPr lang="da-DK" sz="2800" b="1" dirty="0"/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pilen ved siden af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få vist den </a:t>
                      </a:r>
                      <a:r>
                        <a:rPr lang="da-DK" sz="1000" b="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dropdown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-menu af mulige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slide-layouts.  Variér mellem de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forskellige layouts.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ændre dit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nuværende layout til et andet 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Nulstil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nulstille til det oprindelige design. </a:t>
                      </a:r>
                      <a:endParaRPr lang="da-DK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20005"/>
                  </a:ext>
                </a:extLst>
              </a:tr>
              <a:tr h="175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BENYT</a:t>
                      </a:r>
                      <a:r>
                        <a:rPr lang="da-DK" sz="12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BUVM’S DESIGN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Hvis du kopierer indhold fra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gamle slides, skal det formateres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BUVM design. 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Højreklik i den nye præsentation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vælg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destinationstema (D)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199272"/>
                  </a:ext>
                </a:extLst>
              </a:tr>
            </a:tbl>
          </a:graphicData>
        </a:graphic>
      </p:graphicFrame>
      <p:graphicFrame>
        <p:nvGraphicFramePr>
          <p:cNvPr id="18" name="Pladsholder til indhold 11">
            <a:extLst>
              <a:ext uri="{FF2B5EF4-FFF2-40B4-BE49-F238E27FC236}">
                <a16:creationId xmlns:a16="http://schemas.microsoft.com/office/drawing/2014/main" id="{85D08D22-C7A7-93BE-97D0-61546C646FD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9175852"/>
              </p:ext>
            </p:extLst>
          </p:nvPr>
        </p:nvGraphicFramePr>
        <p:xfrm>
          <a:off x="4349750" y="2015286"/>
          <a:ext cx="3486150" cy="45888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09865">
                  <a:extLst>
                    <a:ext uri="{9D8B030D-6E8A-4147-A177-3AD203B41FA5}">
                      <a16:colId xmlns:a16="http://schemas.microsoft.com/office/drawing/2014/main" val="2509865329"/>
                    </a:ext>
                  </a:extLst>
                </a:gridCol>
                <a:gridCol w="1076285">
                  <a:extLst>
                    <a:ext uri="{9D8B030D-6E8A-4147-A177-3AD203B41FA5}">
                      <a16:colId xmlns:a16="http://schemas.microsoft.com/office/drawing/2014/main" val="3807240040"/>
                    </a:ext>
                  </a:extLst>
                </a:gridCol>
              </a:tblGrid>
              <a:tr h="15811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FOR EN TIDLINJE,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 DAGSORDEN ELLER LIGNENDE?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Find inspiration og benyt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færdige de slides, der 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tilpasset ministeriets design.</a:t>
                      </a:r>
                      <a: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a-DK" sz="10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Udfyldte slides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Templafy-vinduet til højre på skærmen.</a:t>
                      </a:r>
                      <a:endParaRPr lang="da-DK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92240"/>
                  </a:ext>
                </a:extLst>
              </a:tr>
              <a:tr h="158184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Vælg den boks på dit slide,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hvor du vil sætte et billede ind.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Billeder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 højre side af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skærmen, og vælg billede eller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Billedet tilpasser sig den boks,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du har valgt. </a:t>
                      </a:r>
                      <a:endParaRPr lang="da-DK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08432"/>
                  </a:ext>
                </a:extLst>
              </a:tr>
              <a:tr h="138583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&amp; </a:t>
                      </a:r>
                      <a:b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gerne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</a:t>
                      </a:r>
                      <a:b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 at styrke det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visuelle udtryk i dine slides. </a:t>
                      </a:r>
                      <a:endParaRPr lang="da-DK"/>
                    </a:p>
                    <a:p>
                      <a:pPr marL="0" indent="0"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Klik på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Ikoner og Illustrationer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Templafy-vinduet til højre på skærmen.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endParaRPr lang="da-DK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312310"/>
                  </a:ext>
                </a:extLst>
              </a:tr>
            </a:tbl>
          </a:graphicData>
        </a:graphic>
      </p:graphicFrame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3530DAC-EC21-A620-2373-A7634252F4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64DBEAF-E7E6-E8F1-B93D-E604AA2CAB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1FC33-FAA8-FE4A-7921-02DCD055E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5120B53-42B3-11BB-3115-AD8DABE76AF9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34488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Guide – slet dette og det efterfølgende slide før du holder dit oplæg</a:t>
            </a:r>
            <a:endParaRPr lang="da-DK"/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1EB3AB4F-E5F0-8124-B086-45B390D38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6333" y="2111434"/>
            <a:ext cx="499382" cy="821899"/>
          </a:xfrm>
          <a:prstGeom prst="rect">
            <a:avLst/>
          </a:prstGeom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868C10B4-D20E-D31C-1B59-1E5EBD325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6994" y="3675456"/>
            <a:ext cx="991376" cy="938438"/>
          </a:xfrm>
          <a:prstGeom prst="rect">
            <a:avLst/>
          </a:prstGeom>
        </p:spPr>
      </p:pic>
      <p:pic>
        <p:nvPicPr>
          <p:cNvPr id="9" name="Billede 12">
            <a:extLst>
              <a:ext uri="{FF2B5EF4-FFF2-40B4-BE49-F238E27FC236}">
                <a16:creationId xmlns:a16="http://schemas.microsoft.com/office/drawing/2014/main" id="{6CB12D9D-CDD4-FCF6-16CE-56DA5B4B9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2065630"/>
            <a:ext cx="1611563" cy="838670"/>
          </a:xfrm>
          <a:prstGeom prst="rect">
            <a:avLst/>
          </a:prstGeom>
        </p:spPr>
      </p:pic>
      <p:graphicFrame>
        <p:nvGraphicFramePr>
          <p:cNvPr id="10" name="Tabel 14">
            <a:extLst>
              <a:ext uri="{FF2B5EF4-FFF2-40B4-BE49-F238E27FC236}">
                <a16:creationId xmlns:a16="http://schemas.microsoft.com/office/drawing/2014/main" id="{D31F480A-7821-C5EC-351F-6A673786C9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50802493"/>
              </p:ext>
            </p:extLst>
          </p:nvPr>
        </p:nvGraphicFramePr>
        <p:xfrm>
          <a:off x="8067292" y="2015286"/>
          <a:ext cx="3843420" cy="46417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15675">
                  <a:extLst>
                    <a:ext uri="{9D8B030D-6E8A-4147-A177-3AD203B41FA5}">
                      <a16:colId xmlns:a16="http://schemas.microsoft.com/office/drawing/2014/main" val="1363578023"/>
                    </a:ext>
                  </a:extLst>
                </a:gridCol>
                <a:gridCol w="1027745">
                  <a:extLst>
                    <a:ext uri="{9D8B030D-6E8A-4147-A177-3AD203B41FA5}">
                      <a16:colId xmlns:a16="http://schemas.microsoft.com/office/drawing/2014/main" val="149929034"/>
                    </a:ext>
                  </a:extLst>
                </a:gridCol>
              </a:tblGrid>
              <a:tr h="1631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TABELLER &amp; DIAGRAMMER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Indsæt eller tilpas design på dit diagram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og tabel fra fanebladet BUVM.</a:t>
                      </a:r>
                      <a:endParaRPr lang="da-DK"/>
                    </a:p>
                    <a:p>
                      <a:pPr marL="0" lvl="0" indent="0">
                        <a:buNone/>
                      </a:pPr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3524"/>
                  </a:ext>
                </a:extLst>
              </a:tr>
              <a:tr h="144629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2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TYPOGRAFI</a:t>
                      </a:r>
                      <a:br>
                        <a:rPr lang="da-DK" sz="5400" b="1" dirty="0">
                          <a:solidFill>
                            <a:srgbClr val="000000"/>
                          </a:solidFill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typografien Segoe UI i dine slides. 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for at gå frem i tekst-niveau.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Brug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SHIFT+TAB </a:t>
                      </a: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at gå tilbage i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tekst-niveau.</a:t>
                      </a:r>
                      <a:endParaRPr lang="da-DK"/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Font typeface="Segoe UI" panose="020B0502040204020203" pitchFamily="34" charset="0"/>
                        <a:buNone/>
                      </a:pP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Alternativt kan </a:t>
                      </a: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Forøg og Formindsk </a:t>
                      </a:r>
                      <a:b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listeniveau bruges.</a:t>
                      </a:r>
                      <a:endParaRPr lang="da-DK"/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896904"/>
                  </a:ext>
                </a:extLst>
              </a:tr>
              <a:tr h="1564195">
                <a:tc>
                  <a:txBody>
                    <a:bodyPr/>
                    <a:lstStyle/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705" marR="92705" marT="46352" marB="46352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2705" marR="92705" marT="46352" marB="46352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34166"/>
                  </a:ext>
                </a:extLst>
              </a:tr>
            </a:tbl>
          </a:graphicData>
        </a:graphic>
      </p:graphicFrame>
      <p:pic>
        <p:nvPicPr>
          <p:cNvPr id="11" name="Billede 16">
            <a:extLst>
              <a:ext uri="{FF2B5EF4-FFF2-40B4-BE49-F238E27FC236}">
                <a16:creationId xmlns:a16="http://schemas.microsoft.com/office/drawing/2014/main" id="{8B9894E7-6236-6D2A-9EF9-383245042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8" y="3675456"/>
            <a:ext cx="1583138" cy="823877"/>
          </a:xfrm>
          <a:prstGeom prst="rect">
            <a:avLst/>
          </a:prstGeom>
        </p:spPr>
      </p:pic>
      <p:pic>
        <p:nvPicPr>
          <p:cNvPr id="12" name="Billede 17">
            <a:extLst>
              <a:ext uri="{FF2B5EF4-FFF2-40B4-BE49-F238E27FC236}">
                <a16:creationId xmlns:a16="http://schemas.microsoft.com/office/drawing/2014/main" id="{120005AE-EF75-DAD6-4225-A3D6B011A0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37" y="5178821"/>
            <a:ext cx="1583138" cy="823877"/>
          </a:xfrm>
          <a:prstGeom prst="rect">
            <a:avLst/>
          </a:prstGeom>
        </p:spPr>
      </p:pic>
      <p:pic>
        <p:nvPicPr>
          <p:cNvPr id="13" name="Billede 21">
            <a:extLst>
              <a:ext uri="{FF2B5EF4-FFF2-40B4-BE49-F238E27FC236}">
                <a16:creationId xmlns:a16="http://schemas.microsoft.com/office/drawing/2014/main" id="{02A7FC7B-BCB1-BC96-9737-F474F188B5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0193" y="4470846"/>
            <a:ext cx="572192" cy="286096"/>
          </a:xfrm>
          <a:prstGeom prst="rect">
            <a:avLst/>
          </a:prstGeom>
        </p:spPr>
      </p:pic>
      <p:pic>
        <p:nvPicPr>
          <p:cNvPr id="14" name="Billede 18">
            <a:extLst>
              <a:ext uri="{FF2B5EF4-FFF2-40B4-BE49-F238E27FC236}">
                <a16:creationId xmlns:a16="http://schemas.microsoft.com/office/drawing/2014/main" id="{7D8917B7-809D-A707-1318-614EF78AF4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86994" y="5475219"/>
            <a:ext cx="1194920" cy="786452"/>
          </a:xfrm>
          <a:prstGeom prst="rect">
            <a:avLst/>
          </a:prstGeom>
        </p:spPr>
      </p:pic>
      <p:pic>
        <p:nvPicPr>
          <p:cNvPr id="15" name="Billede 19">
            <a:extLst>
              <a:ext uri="{FF2B5EF4-FFF2-40B4-BE49-F238E27FC236}">
                <a16:creationId xmlns:a16="http://schemas.microsoft.com/office/drawing/2014/main" id="{F51FD660-31CB-F26A-73D6-CC3ACA09F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703" t="3065" r="9234" b="2422"/>
          <a:stretch/>
        </p:blipFill>
        <p:spPr>
          <a:xfrm>
            <a:off x="10570193" y="2055042"/>
            <a:ext cx="912159" cy="1464982"/>
          </a:xfrm>
          <a:prstGeom prst="rect">
            <a:avLst/>
          </a:prstGeom>
        </p:spPr>
      </p:pic>
      <p:pic>
        <p:nvPicPr>
          <p:cNvPr id="16" name="Billede 20">
            <a:extLst>
              <a:ext uri="{FF2B5EF4-FFF2-40B4-BE49-F238E27FC236}">
                <a16:creationId xmlns:a16="http://schemas.microsoft.com/office/drawing/2014/main" id="{97634FFE-4782-7D01-EF9E-6F7E54B29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8634" b="2502"/>
          <a:stretch/>
        </p:blipFill>
        <p:spPr>
          <a:xfrm>
            <a:off x="8107048" y="2610269"/>
            <a:ext cx="701686" cy="646127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E4D1A555-FAA5-BEF4-4FF3-327209281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912" y="2055042"/>
            <a:ext cx="1611563" cy="8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1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på for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3E5E3357-21D6-9C08-E603-AA233BD29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4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C21BA71A-F069-B212-232F-4ABB6775A8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7F9CF9-1022-CF80-659B-1EACC5D850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16821E-E4A4-FBD8-1516-5088ADAA1D90}"/>
              </a:ext>
            </a:extLst>
          </p:cNvPr>
          <p:cNvSpPr txBox="1">
            <a:spLocks/>
          </p:cNvSpPr>
          <p:nvPr userDrawn="1"/>
        </p:nvSpPr>
        <p:spPr>
          <a:xfrm>
            <a:off x="719138" y="719138"/>
            <a:ext cx="10748962" cy="110729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Eksempler på forsider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54A727E-8752-4196-4817-44EC1E9335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15160"/>
            <a:ext cx="3426920" cy="417740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3008C22-04FE-5DA4-3D9E-2AB6473659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2015160"/>
            <a:ext cx="3427200" cy="4177747"/>
          </a:xfrm>
          <a:prstGeom prst="rect">
            <a:avLst/>
          </a:prstGeom>
        </p:spPr>
      </p:pic>
      <p:pic>
        <p:nvPicPr>
          <p:cNvPr id="12" name="Billede 13">
            <a:extLst>
              <a:ext uri="{FF2B5EF4-FFF2-40B4-BE49-F238E27FC236}">
                <a16:creationId xmlns:a16="http://schemas.microsoft.com/office/drawing/2014/main" id="{0B992C14-CD22-51F5-C57D-C2CD475D91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1" y="2015161"/>
            <a:ext cx="3426919" cy="4177406"/>
          </a:xfrm>
          <a:prstGeom prst="rect">
            <a:avLst/>
          </a:prstGeom>
        </p:spPr>
      </p:pic>
      <p:graphicFrame>
        <p:nvGraphicFramePr>
          <p:cNvPr id="13" name="Tabel 15">
            <a:extLst>
              <a:ext uri="{FF2B5EF4-FFF2-40B4-BE49-F238E27FC236}">
                <a16:creationId xmlns:a16="http://schemas.microsoft.com/office/drawing/2014/main" id="{7E5BBFBD-4049-40C0-CF07-B18E57E6D042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394728161"/>
              </p:ext>
            </p:extLst>
          </p:nvPr>
        </p:nvGraphicFramePr>
        <p:xfrm>
          <a:off x="7981949" y="1418408"/>
          <a:ext cx="3489325" cy="1005840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65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STUK 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 farver, STUK-logo og valgfri rød streg</a:t>
                      </a:r>
                      <a:endParaRPr lang="da-DK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9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  <p:sp>
        <p:nvSpPr>
          <p:cNvPr id="14" name="Rektangel 28">
            <a:extLst>
              <a:ext uri="{FF2B5EF4-FFF2-40B4-BE49-F238E27FC236}">
                <a16:creationId xmlns:a16="http://schemas.microsoft.com/office/drawing/2014/main" id="{54CC87D4-DB1F-5D38-FE35-1A057BE1A1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49750" y="1418408"/>
            <a:ext cx="348773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da-DK" b="1" dirty="0">
                <a:solidFill>
                  <a:srgbClr val="000000"/>
                </a:solidFill>
              </a:rPr>
              <a:t>Forsider STIL</a:t>
            </a:r>
            <a:endParaRPr lang="da-DK"/>
          </a:p>
          <a:p>
            <a:r>
              <a:rPr lang="da-DK" sz="1000" b="1" dirty="0">
                <a:solidFill>
                  <a:srgbClr val="000000"/>
                </a:solidFill>
              </a:rPr>
              <a:t>Grønne farver, STIL-logo og valgfri blå streg</a:t>
            </a:r>
            <a:endParaRPr lang="da-DK"/>
          </a:p>
          <a:p>
            <a:endParaRPr lang="da-DK" dirty="0"/>
          </a:p>
        </p:txBody>
      </p:sp>
      <p:graphicFrame>
        <p:nvGraphicFramePr>
          <p:cNvPr id="15" name="Tabel 29">
            <a:extLst>
              <a:ext uri="{FF2B5EF4-FFF2-40B4-BE49-F238E27FC236}">
                <a16:creationId xmlns:a16="http://schemas.microsoft.com/office/drawing/2014/main" id="{4F7BB8FB-72E0-1857-68B0-74A7242302BA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2158444187"/>
              </p:ext>
            </p:extLst>
          </p:nvPr>
        </p:nvGraphicFramePr>
        <p:xfrm>
          <a:off x="719138" y="1418408"/>
          <a:ext cx="3498497" cy="716280"/>
        </p:xfrm>
        <a:graphic>
          <a:graphicData uri="http://schemas.openxmlformats.org/drawingml/2006/table">
            <a:tbl>
              <a:tblPr/>
              <a:tblGrid>
                <a:gridCol w="3498497">
                  <a:extLst>
                    <a:ext uri="{9D8B030D-6E8A-4147-A177-3AD203B41FA5}">
                      <a16:colId xmlns:a16="http://schemas.microsoft.com/office/drawing/2014/main" val="215304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Forsider DEPT</a:t>
                      </a:r>
                      <a:br>
                        <a:rPr lang="da-DK" sz="19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Grønne</a:t>
                      </a:r>
                      <a:r>
                        <a:rPr lang="da-DK" sz="10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farver og DEPT-logo </a:t>
                      </a:r>
                      <a:endParaRPr lang="da-DK" sz="10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5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82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50" userDrawn="1">
          <p15:clr>
            <a:srgbClr val="A4A3A4"/>
          </p15:clr>
        </p15:guide>
        <p15:guide id="5" pos="2740" userDrawn="1">
          <p15:clr>
            <a:srgbClr val="A4A3A4"/>
          </p15:clr>
        </p15:guide>
        <p15:guide id="6" pos="4937" userDrawn="1">
          <p15:clr>
            <a:srgbClr val="A4A3A4"/>
          </p15:clr>
        </p15:guide>
        <p15:guide id="7" pos="5028" userDrawn="1">
          <p15:clr>
            <a:srgbClr val="A4A3A4"/>
          </p15:clr>
        </p15:guide>
        <p15:guide id="8" orient="horz" pos="126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779C68-2C96-7ABE-EA85-48017892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5" cy="1891241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7" name="Date" descr="{&quot;templafy&quot;:{&quot;id&quot;:&quot;d952aa90-f713-4f6e-83ce-a19875727201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818-E4AC-42DF-ABA3-4B9DD200DC6C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7113600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982892495" name="logo" descr="{&quot;templafy&quot;:{&quot;id&quot;:&quot;96c7eee8-f65f-4e99-8c69-bfc19df43c7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Name" descr="{&quot;templafy&quot;:{&quot;id&quot;:&quot;6c7ecde2-1d88-46e3-8cf8-cdbebcd7076c&quot;}}">
            <a:extLst>
              <a:ext uri="{FF2B5EF4-FFF2-40B4-BE49-F238E27FC236}">
                <a16:creationId xmlns:a16="http://schemas.microsoft.com/office/drawing/2014/main" id="{17284902-2A4B-113D-8DA5-670E19E8D621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</p:spTree>
    <p:extLst>
      <p:ext uri="{BB962C8B-B14F-4D97-AF65-F5344CB8AC3E}">
        <p14:creationId xmlns:p14="http://schemas.microsoft.com/office/powerpoint/2010/main" val="380348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7113776" y="0"/>
            <a:ext cx="5078224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476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0C7C12-E356-9CE7-C483-DCDCDC4A3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3599" y="1674919"/>
            <a:ext cx="3637675" cy="1891241"/>
          </a:xfrm>
        </p:spPr>
        <p:txBody>
          <a:bodyPr anchor="b" anchorCtr="0"/>
          <a:lstStyle>
            <a:lvl1pPr>
              <a:lnSpc>
                <a:spcPct val="95000"/>
              </a:lnSpc>
              <a:defRPr sz="4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3600" y="3723361"/>
            <a:ext cx="3637674" cy="1891241"/>
          </a:xfrm>
        </p:spPr>
        <p:txBody>
          <a:bodyPr lIns="18000"/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0F66-CF73-49C3-8D50-21B8D94A1B0D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A5C9677-C5D8-E8C9-7DD9-FFA843C763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7113777" cy="68616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pic>
        <p:nvPicPr>
          <p:cNvPr id="1140629672" name="logo" descr="{&quot;templafy&quot;:{&quot;id&quot;:&quot;d11e36e3-d716-4459-b59e-19a02b4d3f2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00" y="720000"/>
            <a:ext cx="2203500" cy="655200"/>
          </a:xfrm>
          <a:prstGeom prst="rect">
            <a:avLst/>
          </a:prstGeom>
        </p:spPr>
      </p:pic>
      <p:sp>
        <p:nvSpPr>
          <p:cNvPr id="2" name="Date" descr="{&quot;templafy&quot;:{&quot;id&quot;:&quot;5921f1b4-8f1a-4f86-8122-a08a3979e0cc&quot;}}">
            <a:extLst>
              <a:ext uri="{FF2B5EF4-FFF2-40B4-BE49-F238E27FC236}">
                <a16:creationId xmlns:a16="http://schemas.microsoft.com/office/drawing/2014/main" id="{5D17548A-3F1C-C537-9A11-94E056EA4672}"/>
              </a:ext>
            </a:extLst>
          </p:cNvPr>
          <p:cNvSpPr txBox="1">
            <a:spLocks/>
          </p:cNvSpPr>
          <p:nvPr userDrawn="1"/>
        </p:nvSpPr>
        <p:spPr>
          <a:xfrm>
            <a:off x="10077175" y="6400801"/>
            <a:ext cx="1394100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6" name="Name" descr="{&quot;templafy&quot;:{&quot;id&quot;:&quot;9aecfc94-5333-4062-89f8-1ffdabef3f41&quot;}}">
            <a:extLst>
              <a:ext uri="{FF2B5EF4-FFF2-40B4-BE49-F238E27FC236}">
                <a16:creationId xmlns:a16="http://schemas.microsoft.com/office/drawing/2014/main" id="{F5852ED3-3D05-34ED-B756-D3680A5A4578}"/>
              </a:ext>
            </a:extLst>
          </p:cNvPr>
          <p:cNvSpPr/>
          <p:nvPr userDrawn="1"/>
        </p:nvSpPr>
        <p:spPr>
          <a:xfrm>
            <a:off x="7833599" y="6400801"/>
            <a:ext cx="2239976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</p:spTree>
    <p:extLst>
      <p:ext uri="{BB962C8B-B14F-4D97-AF65-F5344CB8AC3E}">
        <p14:creationId xmlns:p14="http://schemas.microsoft.com/office/powerpoint/2010/main" val="280419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1" userDrawn="1">
          <p15:clr>
            <a:srgbClr val="A4A3A4"/>
          </p15:clr>
        </p15:guide>
        <p15:guide id="2" pos="493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A203E482-3CDF-036F-0708-4D0C3DF71AE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08BECB9-D972-9829-978C-B168305D22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0"/>
            <a:ext cx="12048002" cy="6861600"/>
          </a:xfrm>
          <a:solidFill>
            <a:schemeClr val="tx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billede via Templafy Images/Billeder</a:t>
            </a:r>
            <a:endParaRPr lang="da-DK"/>
          </a:p>
        </p:txBody>
      </p:sp>
      <p:sp>
        <p:nvSpPr>
          <p:cNvPr id="14" name="Element">
            <a:extLst>
              <a:ext uri="{FF2B5EF4-FFF2-40B4-BE49-F238E27FC236}">
                <a16:creationId xmlns:a16="http://schemas.microsoft.com/office/drawing/2014/main" id="{A3EBDC23-28DE-DCE6-C444-B9DBC477A2BF}"/>
              </a:ext>
            </a:extLst>
          </p:cNvPr>
          <p:cNvSpPr/>
          <p:nvPr userDrawn="1"/>
        </p:nvSpPr>
        <p:spPr>
          <a:xfrm>
            <a:off x="12048000" y="0"/>
            <a:ext cx="151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Undertitel 2">
            <a:extLst>
              <a:ext uri="{FF2B5EF4-FFF2-40B4-BE49-F238E27FC236}">
                <a16:creationId xmlns:a16="http://schemas.microsoft.com/office/drawing/2014/main" id="{A2C4460D-8385-F0CA-52D1-477ED4275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16774"/>
            <a:ext cx="8335100" cy="12718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underoverskrift</a:t>
            </a:r>
            <a:endParaRPr lang="da-DK"/>
          </a:p>
        </p:txBody>
      </p:sp>
      <p:sp>
        <p:nvSpPr>
          <p:cNvPr id="16" name="Name" descr="{&quot;templafy&quot;:{&quot;id&quot;:&quot;1be1fd6d-3dc7-4365-bef4-5d85cafb7785&quot;}}">
            <a:extLst>
              <a:ext uri="{FF2B5EF4-FFF2-40B4-BE49-F238E27FC236}">
                <a16:creationId xmlns:a16="http://schemas.microsoft.com/office/drawing/2014/main" id="{4B3973E0-755F-84BD-3093-F5A14B55E327}"/>
              </a:ext>
            </a:extLst>
          </p:cNvPr>
          <p:cNvSpPr/>
          <p:nvPr userDrawn="1"/>
        </p:nvSpPr>
        <p:spPr>
          <a:xfrm>
            <a:off x="720000" y="6400801"/>
            <a:ext cx="8335100" cy="45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a-DK" sz="800" noProof="0" dirty="0">
                <a:solidFill>
                  <a:schemeClr val="tx1"/>
                </a:solidFill>
              </a:rPr>
              <a:t>Maiken Rabøl Rossen</a:t>
            </a:r>
          </a:p>
        </p:txBody>
      </p:sp>
      <p:sp>
        <p:nvSpPr>
          <p:cNvPr id="17" name="Date" descr="{&quot;templafy&quot;:{&quot;id&quot;:&quot;764f1636-029d-4ca2-a11c-14aeea4d8d2f&quot;}}">
            <a:extLst>
              <a:ext uri="{FF2B5EF4-FFF2-40B4-BE49-F238E27FC236}">
                <a16:creationId xmlns:a16="http://schemas.microsoft.com/office/drawing/2014/main" id="{F8A29FD4-5861-BFB7-CFEF-AA583885432E}"/>
              </a:ext>
            </a:extLst>
          </p:cNvPr>
          <p:cNvSpPr txBox="1">
            <a:spLocks/>
          </p:cNvSpPr>
          <p:nvPr userDrawn="1"/>
        </p:nvSpPr>
        <p:spPr>
          <a:xfrm>
            <a:off x="9982201" y="6400801"/>
            <a:ext cx="1489074" cy="456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a-DK" sz="800" dirty="0">
              <a:solidFill>
                <a:schemeClr val="tx1"/>
              </a:solidFill>
            </a:endParaRPr>
          </a:p>
        </p:txBody>
      </p:sp>
      <p:sp>
        <p:nvSpPr>
          <p:cNvPr id="19" name="Pladsholder til dato 18">
            <a:extLst>
              <a:ext uri="{FF2B5EF4-FFF2-40B4-BE49-F238E27FC236}">
                <a16:creationId xmlns:a16="http://schemas.microsoft.com/office/drawing/2014/main" id="{E1C7A997-9C61-52E8-AF73-2D101C9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86-0C06-4A53-8CD5-AA6A1048FA3A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20" name="Pladsholder til sidefod 19">
            <a:extLst>
              <a:ext uri="{FF2B5EF4-FFF2-40B4-BE49-F238E27FC236}">
                <a16:creationId xmlns:a16="http://schemas.microsoft.com/office/drawing/2014/main" id="{B29DFCC8-1FAD-4EF3-6CE5-8FC78C98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DC846313-DA26-0FA1-DF3C-B4A7331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94042519" name="logo" descr="{&quot;templafy&quot;:{&quot;id&quot;:&quot;ca067cbc-9162-404c-8fa5-18a7d713102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720000"/>
            <a:ext cx="2203500" cy="65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E676AB-A231-D45D-FBAD-299A430F0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2231938"/>
            <a:ext cx="8335100" cy="1778909"/>
          </a:xfrm>
        </p:spPr>
        <p:txBody>
          <a:bodyPr anchor="b" anchorCtr="0"/>
          <a:lstStyle>
            <a:lvl1pPr>
              <a:lnSpc>
                <a:spcPct val="90000"/>
              </a:lnSpc>
              <a:defRPr sz="6000"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3B0B8-21F0-341F-784C-942BAECF5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3000"/>
              </a:lnSpc>
              <a:defRPr/>
            </a:lvl1pPr>
          </a:lstStyle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3A456-B0DA-6E37-E7F7-78B31B62B6D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                                                                                               Brug TAB for at gå frem i tekst-niveau.                                                                                                                                       Brug SHIFT+TAB for at gå tilbage i tekst-niveau.                                                                                         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E7D75E-CAEE-4406-2331-16899955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2C076-F90E-75A8-4F73-5E6DDB5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14AC2F-F82D-B406-9CBA-84C19D34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730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orient="horz" pos="41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6D4FF46-CE6D-B856-836B-59F03AD92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7" y="650342"/>
            <a:ext cx="6249987" cy="1149666"/>
          </a:xfrm>
        </p:spPr>
        <p:txBody>
          <a:bodyPr/>
          <a:lstStyle/>
          <a:p>
            <a:r>
              <a:rPr lang="da-DK" dirty="0"/>
              <a:t>Klik for at tilføje titel i maks. to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008800"/>
            <a:ext cx="5673600" cy="412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                                                                  Brug TAB for at gå frem i tekst-niveau.                                      Brug SHIFT+TAB for at gå tilbage i tekst-niveau.                     Alternativt kan Forøge og Formindsk listeniveau bruges.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3600" y="0"/>
            <a:ext cx="50796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rammen og indsæt billede via Templafy Images /Billeder</a:t>
            </a:r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3B3B563-F224-9CFB-2FE8-16FD62C9C2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66F036-CB9B-4745-AAB4-28D8EDF7CDE0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2B5294C-FE81-7003-740A-D4DE8E74D3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76A5877A-B296-86F1-727D-5E8A0D1A86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834800" y="6399170"/>
            <a:ext cx="55880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7" userDrawn="1">
          <p15:clr>
            <a:srgbClr val="A4A3A4"/>
          </p15:clr>
        </p15:guide>
        <p15:guide id="2" pos="4481" userDrawn="1">
          <p15:clr>
            <a:srgbClr val="A4A3A4"/>
          </p15:clr>
        </p15:guide>
        <p15:guide id="3" orient="horz" pos="1265" userDrawn="1">
          <p15:clr>
            <a:srgbClr val="A4A3A4"/>
          </p15:clr>
        </p15:guide>
        <p15:guide id="4" pos="439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0342"/>
            <a:ext cx="10748962" cy="1149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08800"/>
            <a:ext cx="10749600" cy="41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Klik SHIFT+TAB for at se foregående tekstformat</a:t>
            </a:r>
            <a:endParaRPr lang="da-DK"/>
          </a:p>
          <a:p>
            <a:pPr lvl="1"/>
            <a:r>
              <a:rPr lang="da-DK" noProof="0" dirty="0"/>
              <a:t>Niveau 2</a:t>
            </a:r>
            <a:endParaRPr lang="da-DK"/>
          </a:p>
          <a:p>
            <a:pPr lvl="2"/>
            <a:r>
              <a:rPr lang="da-DK" noProof="0" dirty="0"/>
              <a:t>Niveau 3</a:t>
            </a:r>
            <a:endParaRPr lang="da-DK"/>
          </a:p>
          <a:p>
            <a:pPr lvl="3"/>
            <a:r>
              <a:rPr lang="da-DK" noProof="0" dirty="0"/>
              <a:t>Niveau 4</a:t>
            </a:r>
            <a:endParaRPr lang="da-DK"/>
          </a:p>
          <a:p>
            <a:pPr lvl="4"/>
            <a:r>
              <a:rPr lang="da-DK" noProof="0" dirty="0"/>
              <a:t>Niveau 5, manchet/underoverskrift</a:t>
            </a:r>
            <a:endParaRPr lang="da-DK"/>
          </a:p>
          <a:p>
            <a:pPr lvl="5"/>
            <a:r>
              <a:rPr lang="da-DK" noProof="0" dirty="0"/>
              <a:t>Niveau 6</a:t>
            </a:r>
            <a:endParaRPr lang="da-DK"/>
          </a:p>
          <a:p>
            <a:pPr lvl="6"/>
            <a:r>
              <a:rPr lang="da-DK" noProof="0" dirty="0"/>
              <a:t>Niveau 7</a:t>
            </a:r>
            <a:endParaRPr lang="da-DK"/>
          </a:p>
          <a:p>
            <a:pPr lvl="7"/>
            <a:r>
              <a:rPr lang="da-DK" noProof="0" dirty="0"/>
              <a:t>Niveau 8</a:t>
            </a:r>
            <a:endParaRPr lang="da-DK"/>
          </a:p>
          <a:p>
            <a:pPr lvl="8"/>
            <a:r>
              <a:rPr lang="da-DK" noProof="0" dirty="0"/>
              <a:t>Niveau 9</a:t>
            </a:r>
            <a:endParaRPr lang="da-DK"/>
          </a:p>
        </p:txBody>
      </p:sp>
      <p:sp>
        <p:nvSpPr>
          <p:cNvPr id="4" name="Pladsholder til dato 18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fld id="{61B1F00C-AA81-451C-9F2E-28BAD98A005E}" type="datetime1">
              <a:rPr lang="da-DK" smtClean="0"/>
              <a:t>21-05-2026</a:t>
            </a:fld>
            <a:endParaRPr lang="da-DK" dirty="0"/>
          </a:p>
        </p:txBody>
      </p:sp>
      <p:sp>
        <p:nvSpPr>
          <p:cNvPr id="5" name="Pladsholder til sidefod 19"/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99170"/>
            <a:ext cx="558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" descr="{&quot;templafy&quot;:{&quot;id&quot;:&quot;6dd4fad8-d380-4840-9a01-752a6aca2c2d&quot;}}">
            <a:extLst>
              <a:ext uri="{FF2B5EF4-FFF2-40B4-BE49-F238E27FC236}">
                <a16:creationId xmlns:a16="http://schemas.microsoft.com/office/drawing/2014/main" id="{445AC3AE-1A66-6490-B603-DA0B48681A89}"/>
              </a:ext>
            </a:extLst>
          </p:cNvPr>
          <p:cNvSpPr/>
          <p:nvPr userDrawn="1"/>
        </p:nvSpPr>
        <p:spPr>
          <a:xfrm>
            <a:off x="719138" y="6399170"/>
            <a:ext cx="519906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78" r:id="rId7"/>
    <p:sldLayoutId id="2147483751" r:id="rId8"/>
    <p:sldLayoutId id="2147483733" r:id="rId9"/>
    <p:sldLayoutId id="2147483752" r:id="rId10"/>
    <p:sldLayoutId id="2147483755" r:id="rId11"/>
    <p:sldLayoutId id="2147483782" r:id="rId12"/>
    <p:sldLayoutId id="2147483756" r:id="rId13"/>
    <p:sldLayoutId id="2147483758" r:id="rId14"/>
    <p:sldLayoutId id="2147483759" r:id="rId15"/>
    <p:sldLayoutId id="2147483783" r:id="rId16"/>
    <p:sldLayoutId id="2147483760" r:id="rId17"/>
    <p:sldLayoutId id="2147483784" r:id="rId18"/>
    <p:sldLayoutId id="2147483761" r:id="rId19"/>
    <p:sldLayoutId id="2147483785" r:id="rId20"/>
    <p:sldLayoutId id="2147483762" r:id="rId21"/>
    <p:sldLayoutId id="2147483786" r:id="rId22"/>
    <p:sldLayoutId id="2147483732" r:id="rId23"/>
    <p:sldLayoutId id="2147483763" r:id="rId24"/>
    <p:sldLayoutId id="2147483764" r:id="rId25"/>
    <p:sldLayoutId id="2147483765" r:id="rId26"/>
    <p:sldLayoutId id="2147483766" r:id="rId27"/>
    <p:sldLayoutId id="2147483768" r:id="rId28"/>
    <p:sldLayoutId id="2147483787" r:id="rId29"/>
    <p:sldLayoutId id="2147483767" r:id="rId30"/>
    <p:sldLayoutId id="2147483788" r:id="rId31"/>
    <p:sldLayoutId id="2147483769" r:id="rId32"/>
    <p:sldLayoutId id="2147483789" r:id="rId33"/>
    <p:sldLayoutId id="2147483770" r:id="rId34"/>
    <p:sldLayoutId id="2147483790" r:id="rId35"/>
    <p:sldLayoutId id="2147483771" r:id="rId36"/>
    <p:sldLayoutId id="2147483791" r:id="rId37"/>
    <p:sldLayoutId id="2147483772" r:id="rId38"/>
    <p:sldLayoutId id="2147483792" r:id="rId39"/>
    <p:sldLayoutId id="2147483773" r:id="rId40"/>
    <p:sldLayoutId id="2147483793" r:id="rId41"/>
    <p:sldLayoutId id="2147483795" r:id="rId42"/>
    <p:sldLayoutId id="2147483794" r:id="rId43"/>
    <p:sldLayoutId id="2147483654" r:id="rId44"/>
    <p:sldLayoutId id="2147483655" r:id="rId45"/>
    <p:sldLayoutId id="2147483775" r:id="rId46"/>
    <p:sldLayoutId id="2147483776" r:id="rId47"/>
    <p:sldLayoutId id="2147483779" r:id="rId48"/>
    <p:sldLayoutId id="2147483781" r:id="rId49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Segoe UI" panose="020B0502040204020203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" indent="-144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4" userDrawn="1">
          <p15:clr>
            <a:srgbClr val="A4A3A4"/>
          </p15:clr>
        </p15:guide>
        <p15:guide id="27" pos="453" userDrawn="1">
          <p15:clr>
            <a:srgbClr val="A4A3A4"/>
          </p15:clr>
        </p15:guide>
        <p15:guide id="28" pos="7226" userDrawn="1">
          <p15:clr>
            <a:srgbClr val="A4A3A4"/>
          </p15:clr>
        </p15:guide>
        <p15:guide id="29" orient="horz" pos="4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vm.dk/media/iuppxvjr/260223-hjaelpemiddeloversigt-til-gymnasiale-proever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vm.dk/media/iuppxvjr/260223-hjaelpemiddeloversigt-til-gymnasiale-proever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L37Q8" TargetMode="External"/><Relationship Id="rId2" Type="http://schemas.openxmlformats.org/officeDocument/2006/relationships/hyperlink" Target="https://docs.google.com/document/d/163LPnAjup5zNBUem8tnA8cCZnv-q6-rlph6Af0U3wj4/edit?usp=sharin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16C6-1ED1-85F5-405C-6D9E7CF4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2231938"/>
            <a:ext cx="9695397" cy="1778909"/>
          </a:xfrm>
        </p:spPr>
        <p:txBody>
          <a:bodyPr/>
          <a:lstStyle/>
          <a:p>
            <a:r>
              <a:rPr lang="da-DK" dirty="0"/>
              <a:t>Webinar – naturgeografi, geografi og geovidenskab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5BC995-D4F5-342B-F62A-6D7E2C372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Eksamen - sommer 2026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863F9A-3B61-FCCC-C418-DBAD8EC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050C1-6313-45C5-9647-20EC1D68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Hjælpemiddeloversigten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2EEC32-0F0D-468F-884D-61689877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0B99DDB-3D46-4DD4-9779-6C105B21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3" y="1404109"/>
            <a:ext cx="9478300" cy="471911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F5C7C52-3F11-408B-974D-982520B08611}"/>
              </a:ext>
            </a:extLst>
          </p:cNvPr>
          <p:cNvSpPr txBox="1"/>
          <p:nvPr/>
        </p:nvSpPr>
        <p:spPr>
          <a:xfrm>
            <a:off x="719138" y="630450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Hjælpemiddeloversigt til gymnasiale prøver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252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88DB7-0685-4048-98B6-AEABEDBE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Hjælpemiddeloversigten – </a:t>
            </a:r>
            <a:br>
              <a:rPr lang="da-DK" dirty="0"/>
            </a:br>
            <a:r>
              <a:rPr lang="da-DK" dirty="0"/>
              <a:t>nye krav til undervisningsbeskrivelsen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CF4262-5ED1-42CB-B5A5-2DE2D6F4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7D64FC2-83D5-4F32-8129-8D2751394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124008"/>
            <a:ext cx="8877250" cy="391895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E4F174F-F54F-424F-9D3F-378144AA50A9}"/>
              </a:ext>
            </a:extLst>
          </p:cNvPr>
          <p:cNvSpPr txBox="1"/>
          <p:nvPr/>
        </p:nvSpPr>
        <p:spPr>
          <a:xfrm>
            <a:off x="719137" y="630450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Hjælpemiddeloversigt til gymnasiale prøver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7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4FFE74F-D9E8-40D4-9348-D4377844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Rammer for den mundtlige prøve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2963F26-F5B4-4FA9-9DD0-FABB0F7A9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183898-BFEC-4CFF-861A-AE96FA82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FC09D8-1DD5-4DF4-8D0E-94FDC11F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/>
          <a:stretch/>
        </p:blipFill>
        <p:spPr>
          <a:xfrm>
            <a:off x="7061200" y="0"/>
            <a:ext cx="694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2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1CB9C-B84E-4582-8460-A0C2347C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de mundtlige prøver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3748CB-2B39-4439-A9C9-0B185357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514814"/>
            <a:ext cx="5209229" cy="4125278"/>
          </a:xfrm>
        </p:spPr>
        <p:txBody>
          <a:bodyPr/>
          <a:lstStyle/>
          <a:p>
            <a:pPr marL="0" indent="0">
              <a:buNone/>
            </a:pPr>
            <a:r>
              <a:rPr lang="da-DK" b="1" dirty="0" err="1"/>
              <a:t>Ng</a:t>
            </a:r>
            <a:r>
              <a:rPr lang="da-DK" b="1" dirty="0"/>
              <a:t> B</a:t>
            </a:r>
          </a:p>
          <a:p>
            <a:pPr>
              <a:buFontTx/>
              <a:buChar char="-"/>
            </a:pPr>
            <a:r>
              <a:rPr lang="da-DK" dirty="0"/>
              <a:t>60 min forberedelse.</a:t>
            </a:r>
          </a:p>
          <a:p>
            <a:pPr>
              <a:buFontTx/>
              <a:buChar char="-"/>
            </a:pPr>
            <a:r>
              <a:rPr lang="da-DK" dirty="0"/>
              <a:t>30 min eksaminationstid</a:t>
            </a:r>
          </a:p>
          <a:p>
            <a:pPr lvl="2">
              <a:buFontTx/>
              <a:buChar char="-"/>
            </a:pPr>
            <a:r>
              <a:rPr lang="da-DK" dirty="0"/>
              <a:t>Tre bilag</a:t>
            </a:r>
          </a:p>
          <a:p>
            <a:pPr lvl="2">
              <a:buFontTx/>
              <a:buChar char="-"/>
            </a:pPr>
            <a:r>
              <a:rPr lang="da-DK" dirty="0"/>
              <a:t>Hovedparten af bilagene er ikke kendt fra undervisningen</a:t>
            </a:r>
          </a:p>
          <a:p>
            <a:pPr lvl="2">
              <a:buFontTx/>
              <a:buChar char="-"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ng</a:t>
            </a:r>
            <a:r>
              <a:rPr lang="da-DK" b="1" dirty="0"/>
              <a:t> C</a:t>
            </a:r>
          </a:p>
          <a:p>
            <a:pPr>
              <a:buFontTx/>
              <a:buChar char="-"/>
            </a:pPr>
            <a:r>
              <a:rPr lang="da-DK" dirty="0"/>
              <a:t>24 min forberedelse</a:t>
            </a:r>
          </a:p>
          <a:p>
            <a:pPr>
              <a:buFontTx/>
              <a:buChar char="-"/>
            </a:pPr>
            <a:r>
              <a:rPr lang="da-DK" dirty="0"/>
              <a:t>24 min eksaminationstid</a:t>
            </a:r>
          </a:p>
          <a:p>
            <a:pPr lvl="2">
              <a:buFontTx/>
              <a:buChar char="-"/>
            </a:pPr>
            <a:r>
              <a:rPr lang="da-DK" dirty="0"/>
              <a:t>Tre bilag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03896F-8AE0-4FD3-A0AB-537644AC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8C4B9E90-2CE5-4AF9-A10F-B02D6D4D7C3E}"/>
              </a:ext>
            </a:extLst>
          </p:cNvPr>
          <p:cNvSpPr txBox="1">
            <a:spLocks/>
          </p:cNvSpPr>
          <p:nvPr/>
        </p:nvSpPr>
        <p:spPr>
          <a:xfrm>
            <a:off x="6487797" y="1514814"/>
            <a:ext cx="4706383" cy="4125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Segoe UI" panose="020B0502040204020203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da-DK" b="1" dirty="0"/>
              <a:t>GV A</a:t>
            </a:r>
          </a:p>
          <a:p>
            <a:pPr>
              <a:buFontTx/>
              <a:buChar char="-"/>
            </a:pPr>
            <a:r>
              <a:rPr lang="da-DK" dirty="0"/>
              <a:t>60 min forberedelse</a:t>
            </a:r>
          </a:p>
          <a:p>
            <a:pPr>
              <a:buFontTx/>
              <a:buChar char="-"/>
            </a:pPr>
            <a:r>
              <a:rPr lang="da-DK" dirty="0"/>
              <a:t>30 min eksaminationstid</a:t>
            </a:r>
          </a:p>
          <a:p>
            <a:pPr lvl="2">
              <a:buFontTx/>
              <a:buChar char="-"/>
            </a:pPr>
            <a:r>
              <a:rPr lang="da-DK" dirty="0"/>
              <a:t>Fem bilag i tilknytning til opgavens problemstilling</a:t>
            </a:r>
          </a:p>
          <a:p>
            <a:pPr lvl="2">
              <a:buFontTx/>
              <a:buChar char="-"/>
            </a:pPr>
            <a:r>
              <a:rPr lang="da-DK" dirty="0"/>
              <a:t>Hovedparten af bilagene er ikke kendt fra undervisningen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  <a:p>
            <a:pPr marL="0" indent="0">
              <a:buNone/>
            </a:pPr>
            <a:r>
              <a:rPr lang="da-DK" b="1" dirty="0" err="1"/>
              <a:t>nf</a:t>
            </a:r>
            <a:r>
              <a:rPr lang="da-DK" b="1" dirty="0"/>
              <a:t> enkeltfaglig geografi C</a:t>
            </a:r>
          </a:p>
          <a:p>
            <a:pPr>
              <a:buFontTx/>
              <a:buChar char="-"/>
            </a:pPr>
            <a:r>
              <a:rPr lang="da-DK" dirty="0"/>
              <a:t>24 min forberedelse</a:t>
            </a:r>
          </a:p>
          <a:p>
            <a:pPr>
              <a:buFontTx/>
              <a:buChar char="-"/>
            </a:pPr>
            <a:r>
              <a:rPr lang="da-DK" dirty="0"/>
              <a:t>24 min eksaminationstid</a:t>
            </a:r>
          </a:p>
          <a:p>
            <a:pPr lvl="2">
              <a:buFontTx/>
              <a:buChar char="-"/>
            </a:pPr>
            <a:r>
              <a:rPr lang="da-DK" dirty="0"/>
              <a:t>Bilagsmaterialet skal have et omfang, så hele materialet forventes inddraget under eksaminationstiden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Font typeface="Segoe UI" panose="020B0502040204020203" pitchFamily="34" charset="0"/>
              <a:buNone/>
            </a:pPr>
            <a:endParaRPr lang="da-DK" b="1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7C0608-146D-41E1-B6B3-3697A0C5DC53}"/>
              </a:ext>
            </a:extLst>
          </p:cNvPr>
          <p:cNvCxnSpPr>
            <a:cxnSpLocks/>
          </p:cNvCxnSpPr>
          <p:nvPr/>
        </p:nvCxnSpPr>
        <p:spPr>
          <a:xfrm>
            <a:off x="5717628" y="1629103"/>
            <a:ext cx="0" cy="46560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898CBEAB-E848-4426-B265-D2C031333D46}"/>
              </a:ext>
            </a:extLst>
          </p:cNvPr>
          <p:cNvSpPr txBox="1"/>
          <p:nvPr/>
        </p:nvSpPr>
        <p:spPr>
          <a:xfrm>
            <a:off x="719137" y="5537396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Segoe UI" panose="020B0502040204020203" pitchFamily="34" charset="0"/>
              <a:buNone/>
            </a:pPr>
            <a:r>
              <a:rPr lang="da-DK" sz="1800" b="1" dirty="0"/>
              <a:t>PRÆSENTATION </a:t>
            </a:r>
          </a:p>
          <a:p>
            <a:pPr marL="0" indent="0">
              <a:buFont typeface="Segoe UI" panose="020B0502040204020203" pitchFamily="34" charset="0"/>
              <a:buNone/>
            </a:pPr>
            <a:r>
              <a:rPr lang="da-DK" sz="1200" dirty="0"/>
              <a:t>EFTERFULGT AF </a:t>
            </a:r>
          </a:p>
          <a:p>
            <a:pPr marL="0" indent="0">
              <a:buFont typeface="Segoe UI" panose="020B0502040204020203" pitchFamily="34" charset="0"/>
              <a:buNone/>
            </a:pPr>
            <a:r>
              <a:rPr lang="da-DK" sz="1800" b="1" dirty="0"/>
              <a:t>FAGLIG SAMTALE</a:t>
            </a:r>
          </a:p>
        </p:txBody>
      </p:sp>
    </p:spTree>
    <p:extLst>
      <p:ext uri="{BB962C8B-B14F-4D97-AF65-F5344CB8AC3E}">
        <p14:creationId xmlns:p14="http://schemas.microsoft.com/office/powerpoint/2010/main" val="413412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01CA-3706-4C82-A0FA-142B5AE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Eksamensspørgsmål – naturgeografi 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16EC7-70B9-4BC5-9121-E161233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8"/>
            <a:ext cx="10748100" cy="433407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Læreplan</a:t>
            </a:r>
          </a:p>
          <a:p>
            <a:r>
              <a:rPr lang="da-DK" dirty="0"/>
              <a:t>Opgaven tager udgangspunkt i et eller flere af undervisningens temaer</a:t>
            </a:r>
          </a:p>
          <a:p>
            <a:r>
              <a:rPr lang="da-DK" dirty="0"/>
              <a:t>Opgaven indeholder en aktuel og fagligt relevant problemstilling formuleret som et overordnet spørgsmål og to præciserende underspørgsmål</a:t>
            </a:r>
          </a:p>
          <a:p>
            <a:r>
              <a:rPr lang="da-DK" dirty="0"/>
              <a:t>Skal tilsammen i al væsentlighed dække de faglige mål, kernestof og supplerende stof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Vejledning</a:t>
            </a:r>
          </a:p>
          <a:p>
            <a:r>
              <a:rPr lang="da-DK" dirty="0"/>
              <a:t>De to underspørgsmål behøver ikke at være formuleret som spørgsmål, men kan formuleres som </a:t>
            </a:r>
            <a:r>
              <a:rPr lang="da-DK" i="1" dirty="0"/>
              <a:t>redegør for </a:t>
            </a:r>
            <a:r>
              <a:rPr lang="da-DK" dirty="0"/>
              <a:t>eller </a:t>
            </a:r>
            <a:r>
              <a:rPr lang="da-DK" i="1" dirty="0"/>
              <a:t>forklar</a:t>
            </a:r>
            <a:r>
              <a:rPr lang="da-DK" dirty="0"/>
              <a:t> eller lignende. </a:t>
            </a:r>
          </a:p>
          <a:p>
            <a:r>
              <a:rPr lang="da-DK" dirty="0"/>
              <a:t>Det forventes at eleven i sin besvarelse af opgaven inddrager supplerende materiale fra undervisningens indhold og fra eksperimentelt arbejde, feltarbejde og andet empiribaseret arbejde for at vise faglig fordybelse og perspektivering.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4F8B70-5A96-44BB-9ECA-8F1F00E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483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01CA-3706-4C82-A0FA-142B5AE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Eksamensspørgsmål – naturgeografi 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16EC7-70B9-4BC5-9121-E161233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8"/>
            <a:ext cx="10748100" cy="433407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Læreplan</a:t>
            </a:r>
          </a:p>
          <a:p>
            <a:r>
              <a:rPr lang="da-DK" dirty="0"/>
              <a:t>Opgaven tager udgangspunkt i et eller flere af undervisningens temaer</a:t>
            </a:r>
          </a:p>
          <a:p>
            <a:r>
              <a:rPr lang="da-DK" dirty="0"/>
              <a:t>Opgaven indeholder en aktuel og fagligt relevant problemstilling formuleret som et overordnet spørgsmål og to præciserende underspørgsmål</a:t>
            </a:r>
          </a:p>
          <a:p>
            <a:r>
              <a:rPr lang="da-DK" dirty="0"/>
              <a:t>Skal tilsammen i al væsentlighed dække de faglige mål, kernestof og supplerende stof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Underpunkter med krav til eksaminanden:</a:t>
            </a:r>
          </a:p>
          <a:p>
            <a:pPr>
              <a:buFontTx/>
              <a:buChar char="-"/>
            </a:pPr>
            <a:r>
              <a:rPr lang="da-DK" dirty="0"/>
              <a:t>En begrundelse for problemstillingens relevans og aktualitet</a:t>
            </a:r>
          </a:p>
          <a:p>
            <a:pPr>
              <a:buFontTx/>
              <a:buChar char="-"/>
            </a:pPr>
            <a:r>
              <a:rPr lang="da-DK" dirty="0"/>
              <a:t>En redegørelse for de centrale geofaglige sammenhænge og/eller modeller, der knytter sig til problemstillingen</a:t>
            </a:r>
          </a:p>
          <a:p>
            <a:pPr>
              <a:buFontTx/>
              <a:buChar char="-"/>
            </a:pPr>
            <a:r>
              <a:rPr lang="da-DK" dirty="0"/>
              <a:t>En faglig behandling og diskussion af en specificeret delproblemstilling på baggrund af det udleverede materiale, hvor eksaminanden selvstændigt har udvalgt, inddrager og anvender supplerende materiale, viden og metode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4F8B70-5A96-44BB-9ECA-8F1F00E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287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01CA-3706-4C82-A0FA-142B5AE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Eksamensspørgsmål – Geovidenskab 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16EC7-70B9-4BC5-9121-E161233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376497"/>
            <a:ext cx="10748100" cy="433407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Læreplanen</a:t>
            </a:r>
          </a:p>
          <a:p>
            <a:r>
              <a:rPr lang="da-DK" dirty="0"/>
              <a:t>Opgaven omhandler en problemstilling i tilknytning til et eller flere af de i undervisningen behandlede temaer.</a:t>
            </a:r>
          </a:p>
          <a:p>
            <a:r>
              <a:rPr lang="da-DK" dirty="0"/>
              <a:t>Opgaven inddrager teoretisk stof og så vidt muligt relevant feltarbejde, eksperimentelt arbejde og andet empiribaseret arbejde.</a:t>
            </a:r>
          </a:p>
          <a:p>
            <a:r>
              <a:rPr lang="da-DK" dirty="0"/>
              <a:t>Anvendt apparatur kan inddrages under prøven.</a:t>
            </a:r>
          </a:p>
          <a:p>
            <a:r>
              <a:rPr lang="da-DK" dirty="0"/>
              <a:t>Opgaverne skal i alt væsentlighed dække de faglige mål, kernestoffet og det supplerende stof.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Vejledningen</a:t>
            </a:r>
          </a:p>
          <a:p>
            <a:r>
              <a:rPr lang="da-DK" dirty="0"/>
              <a:t>Det er centralt at opgaven og bilagene lægger op til, at eksaminanden giver en samfundsmæssig perspektivering af geovidenskab.</a:t>
            </a:r>
          </a:p>
          <a:p>
            <a:r>
              <a:rPr lang="da-DK" dirty="0"/>
              <a:t>Bilagene er egnet til inddragelse af udførte eksperimenter, feltarbejde eller andet empiribaseret arbejde.</a:t>
            </a:r>
          </a:p>
          <a:p>
            <a:r>
              <a:rPr lang="da-DK" dirty="0"/>
              <a:t>Bilagene skal være ukendte og må derfor ikke have været anvendt i undervisningen.</a:t>
            </a:r>
          </a:p>
          <a:p>
            <a:r>
              <a:rPr lang="da-DK" dirty="0"/>
              <a:t>Opgaven indeholder en overskrift, som er formuleret som et spørgsmål, der fastlægger emnet for den faglige samtale.</a:t>
            </a:r>
          </a:p>
          <a:p>
            <a:r>
              <a:rPr lang="da-DK" dirty="0"/>
              <a:t>Spørgsmålet ledsages af en undertekst og eventuelt stikord, som kan vejlede eksaminanden.</a:t>
            </a:r>
          </a:p>
          <a:p>
            <a:r>
              <a:rPr lang="da-DK" dirty="0"/>
              <a:t>Det skal fremgå af underteksten at relevante formler, felt- og laboratoriearbejde samt eventuelt andet empirisk arbejde skal inddrages.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4F8B70-5A96-44BB-9ECA-8F1F00E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071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01CA-3706-4C82-A0FA-142B5AE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Eksamensspørgsmål – Enkeltfaglig </a:t>
            </a:r>
            <a:r>
              <a:rPr lang="da-DK" dirty="0" err="1"/>
              <a:t>geo</a:t>
            </a:r>
            <a:r>
              <a:rPr lang="da-DK" dirty="0"/>
              <a:t> på </a:t>
            </a:r>
            <a:r>
              <a:rPr lang="da-DK" dirty="0" err="1"/>
              <a:t>nf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16EC7-70B9-4BC5-9121-E161233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366787"/>
            <a:ext cx="10600171" cy="4247526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Læreplan</a:t>
            </a:r>
          </a:p>
          <a:p>
            <a:r>
              <a:rPr lang="da-DK" dirty="0"/>
              <a:t>Opgaven indeholder en overskrift, angivelse af eksperimentelt arbejde, feltarbejde eller andet empiribaseret arbejde, der skal inddrages, en kort præciserende tekst samt bilagsmateriale i form af figurer, forsøgsdata og lignende.</a:t>
            </a:r>
          </a:p>
          <a:p>
            <a:r>
              <a:rPr lang="da-DK" dirty="0"/>
              <a:t>Opgaverne skal tilsammen i al væsentlighed dække de faglige mål, kernestof og supplerende stof indenfor det udtrukne fag.</a:t>
            </a:r>
          </a:p>
          <a:p>
            <a:r>
              <a:rPr lang="da-DK" dirty="0"/>
              <a:t>Der inddrages eksperimentelt arbejde, feltarbejde eller andet empiribaseret arbejde i alle opgaver.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Vejledning</a:t>
            </a:r>
          </a:p>
          <a:p>
            <a:r>
              <a:rPr lang="da-DK" dirty="0"/>
              <a:t>Det er vigtigt, at dele af opgaven giver eksaminanden mulighed for selv at udvælge fokusområder og tilrettelægge besvarelsen.</a:t>
            </a:r>
          </a:p>
          <a:p>
            <a:r>
              <a:rPr lang="da-DK" dirty="0"/>
              <a:t>Man skal være opmærksom på, at der ikke eksamineres i en rapport, men i forståelsen af det eksperimentelle arbejde.</a:t>
            </a:r>
          </a:p>
          <a:p>
            <a:r>
              <a:rPr lang="da-DK" dirty="0"/>
              <a:t>Bilag må gerne have indgået i holdets undervisning.</a:t>
            </a:r>
          </a:p>
          <a:p>
            <a:r>
              <a:rPr lang="da-DK" dirty="0"/>
              <a:t>Eleverne skal kende opgaverne uden bilag inden prøven.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4F8B70-5A96-44BB-9ECA-8F1F00E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02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01CA-3706-4C82-A0FA-142B5AE6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Bedømmelseskriterier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A16EC7-70B9-4BC5-9121-E1612336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360042"/>
            <a:ext cx="10748100" cy="4594036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Læreplanen</a:t>
            </a:r>
          </a:p>
          <a:p>
            <a:pPr marL="0" indent="0">
              <a:buNone/>
            </a:pPr>
            <a:r>
              <a:rPr lang="da-DK" dirty="0"/>
              <a:t>Bedømmelsen er en vurdering af, i hvilket omfang eleven lever op til de faglige mål, som de er angivet i pkt. 2.1 i læreplanen.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Faglige mål for </a:t>
            </a:r>
            <a:r>
              <a:rPr lang="da-DK" b="1" dirty="0" err="1"/>
              <a:t>ng</a:t>
            </a:r>
            <a:r>
              <a:rPr lang="da-DK" b="1" dirty="0"/>
              <a:t> C</a:t>
            </a:r>
          </a:p>
          <a:p>
            <a:pPr marL="0" indent="0">
              <a:buNone/>
            </a:pPr>
            <a:r>
              <a:rPr lang="da-DK" dirty="0"/>
              <a:t>Eleverne skal kunne:</a:t>
            </a:r>
          </a:p>
          <a:p>
            <a:pPr>
              <a:buFontTx/>
              <a:buChar char="-"/>
            </a:pPr>
            <a:r>
              <a:rPr lang="da-DK" dirty="0"/>
              <a:t>Benytte fagets fagsprog, såvel mundtligt som skriftligt</a:t>
            </a:r>
          </a:p>
          <a:p>
            <a:pPr>
              <a:buFontTx/>
              <a:buChar char="-"/>
            </a:pPr>
            <a:r>
              <a:rPr lang="da-DK" dirty="0"/>
              <a:t>Identificere, genkende og klassificere rumlige mønstre</a:t>
            </a:r>
          </a:p>
          <a:p>
            <a:pPr>
              <a:buFontTx/>
              <a:buChar char="-"/>
            </a:pPr>
            <a:r>
              <a:rPr lang="da-DK" dirty="0"/>
              <a:t>Udføre simple former for empiribaseret arbejde i laboratorium og i felten</a:t>
            </a:r>
          </a:p>
          <a:p>
            <a:pPr>
              <a:buFontTx/>
              <a:buChar char="-"/>
            </a:pPr>
            <a:r>
              <a:rPr lang="da-DK" dirty="0"/>
              <a:t>Give en beskrivelse af udviklingsforløb og processer i naturen og menneskets omgivelser baseret på empiriske data og observationer</a:t>
            </a:r>
          </a:p>
          <a:p>
            <a:pPr>
              <a:buFontTx/>
              <a:buChar char="-"/>
            </a:pPr>
            <a:r>
              <a:rPr lang="da-DK" dirty="0"/>
              <a:t>Indkredse geofaglige problemstillinger og anvende enkle problemformuleringer i analysen af naturen og menneskets omgivelser</a:t>
            </a:r>
          </a:p>
          <a:p>
            <a:pPr>
              <a:buFontTx/>
              <a:buChar char="-"/>
            </a:pPr>
            <a:r>
              <a:rPr lang="da-DK" dirty="0"/>
              <a:t>Forstå og kritisk anvende geofaglige modeller og enkle matematiske modeller som repræsentationer af virkeligheden</a:t>
            </a:r>
          </a:p>
          <a:p>
            <a:pPr>
              <a:buFontTx/>
              <a:buChar char="-"/>
            </a:pPr>
            <a:r>
              <a:rPr lang="da-DK" dirty="0"/>
              <a:t>Formidle geofaglig viden og forholde sig til den aktuelle samfundsdebat om geofaglige emner med mulig inddragelse af teknologiske og innovative løsningsmuligheder</a:t>
            </a:r>
          </a:p>
          <a:p>
            <a:pPr>
              <a:buFontTx/>
              <a:buChar char="-"/>
            </a:pPr>
            <a:r>
              <a:rPr lang="da-DK" dirty="0"/>
              <a:t>…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4F8B70-5A96-44BB-9ECA-8F1F00E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30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4FFE74F-D9E8-40D4-9348-D4377844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Jeres spørgsmål?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2963F26-F5B4-4FA9-9DD0-FABB0F7A9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183898-BFEC-4CFF-861A-AE96FA82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FC09D8-1DD5-4DF4-8D0E-94FDC11F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/>
          <a:stretch/>
        </p:blipFill>
        <p:spPr>
          <a:xfrm>
            <a:off x="7061200" y="0"/>
            <a:ext cx="694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E431C-E80B-A40B-7E74-B0A217D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116D88-40AB-78F3-FC20-6C10995F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08800"/>
            <a:ext cx="8010114" cy="41252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800" b="0" i="0" dirty="0">
                <a:effectLst/>
              </a:rPr>
              <a:t>Sidste nyt fra Ministeriet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Data over antal studenter med </a:t>
            </a:r>
            <a:r>
              <a:rPr lang="da-DK" sz="1800" dirty="0" err="1"/>
              <a:t>ng</a:t>
            </a:r>
            <a:r>
              <a:rPr lang="da-DK" sz="1800" dirty="0"/>
              <a:t> eller gv på eksamensbeviset</a:t>
            </a:r>
          </a:p>
          <a:p>
            <a:pPr>
              <a:lnSpc>
                <a:spcPct val="150000"/>
              </a:lnSpc>
            </a:pPr>
            <a:r>
              <a:rPr lang="da-DK" sz="1800" b="0" i="0" dirty="0">
                <a:effectLst/>
              </a:rPr>
              <a:t>Rammer for de mundtlige </a:t>
            </a:r>
            <a:r>
              <a:rPr lang="da-DK" sz="1800" dirty="0"/>
              <a:t>prøver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Indkomne henvendelser omkring de mundtlige prøver</a:t>
            </a:r>
          </a:p>
          <a:p>
            <a:pPr>
              <a:lnSpc>
                <a:spcPct val="150000"/>
              </a:lnSpc>
            </a:pPr>
            <a:r>
              <a:rPr lang="da-DK" sz="1800" b="0" i="0" dirty="0">
                <a:effectLst/>
              </a:rPr>
              <a:t>Tid til spørgsmål og fælles sparring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D5035-BEAD-2ED5-6031-054A2CD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624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9E00B-B8C2-6013-A298-A698480F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78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9A0E-C250-4237-85A4-49E3013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Googledocs til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93CAE5-C452-4B33-8178-A939C1E6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https://docs.google.com/document/d/163LPnAjup5zNBUem8tnA8cCZnv-q6-rlph6Af0U3wj4/edit?usp=sharing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Shortlink: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https://shorturl.at/L37Q8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QR-kode: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A0CF2F-B1C5-4C88-A9C3-AEC713C7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194AB6-3E0C-42D3-9949-17EEE9C7A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4076735"/>
            <a:ext cx="2194760" cy="21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4FFE74F-D9E8-40D4-9348-D4377844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Sidste nyt fra Ministeriet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2963F26-F5B4-4FA9-9DD0-FABB0F7A9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Er gammelt nyt …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183898-BFEC-4CFF-861A-AE96FA82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FC09D8-1DD5-4DF4-8D0E-94FDC11F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/>
          <a:stretch/>
        </p:blipFill>
        <p:spPr>
          <a:xfrm>
            <a:off x="7061200" y="0"/>
            <a:ext cx="694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92044-8907-4BB5-9A40-84408DE3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 til fagkonsulenten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A1676C-77C2-4D7B-81BC-F67FEFBA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0D5522-C560-4408-9370-9FB226CAD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9" y="2002478"/>
            <a:ext cx="10429651" cy="30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4FFE74F-D9E8-40D4-9348-D4377844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prøvebekendtgørelse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2963F26-F5B4-4FA9-9DD0-FABB0F7A9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Gælder fra 1. februar 2026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183898-BFEC-4CFF-861A-AE96FA82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FC09D8-1DD5-4DF4-8D0E-94FDC11F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/>
          <a:stretch/>
        </p:blipFill>
        <p:spPr>
          <a:xfrm>
            <a:off x="7061200" y="0"/>
            <a:ext cx="694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E1E77A-546B-206C-36DE-1BCAAA0F3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252CF61-5765-42E3-8DBE-FA8C1E6EEE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z="900"/>
              <a:pPr/>
              <a:t>7</a:t>
            </a:fld>
            <a:endParaRPr lang="da-DK" sz="900" dirty="0"/>
          </a:p>
        </p:txBody>
      </p: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75FEF18A-889D-41FE-ABCB-79B161D0B5BB}"/>
              </a:ext>
            </a:extLst>
          </p:cNvPr>
          <p:cNvGrpSpPr/>
          <p:nvPr/>
        </p:nvGrpSpPr>
        <p:grpSpPr>
          <a:xfrm>
            <a:off x="3647440" y="1127760"/>
            <a:ext cx="7824382" cy="4705758"/>
            <a:chOff x="5691360" y="2736232"/>
            <a:chExt cx="5780462" cy="3097286"/>
          </a:xfrm>
        </p:grpSpPr>
        <p:cxnSp>
          <p:nvCxnSpPr>
            <p:cNvPr id="12" name="Elbow Connector 104">
              <a:extLst>
                <a:ext uri="{FF2B5EF4-FFF2-40B4-BE49-F238E27FC236}">
                  <a16:creationId xmlns:a16="http://schemas.microsoft.com/office/drawing/2014/main" id="{B3AD2009-D900-868D-E93C-5BC6CE90F017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rot="5400000">
              <a:off x="7648928" y="2510513"/>
              <a:ext cx="451029" cy="16838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10">
              <a:extLst>
                <a:ext uri="{FF2B5EF4-FFF2-40B4-BE49-F238E27FC236}">
                  <a16:creationId xmlns:a16="http://schemas.microsoft.com/office/drawing/2014/main" id="{CC5A3746-B011-F8DB-3F29-F2392FC2884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323833" y="2615253"/>
              <a:ext cx="294916" cy="150983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8FA6D276-22DA-90A8-1602-8B8CF9745AF8}"/>
                </a:ext>
              </a:extLst>
            </p:cNvPr>
            <p:cNvSpPr txBox="1">
              <a:spLocks/>
            </p:cNvSpPr>
            <p:nvPr/>
          </p:nvSpPr>
          <p:spPr>
            <a:xfrm>
              <a:off x="7938773" y="2736232"/>
              <a:ext cx="1555200" cy="3906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lang="en-US" sz="1800" b="0" kern="1200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1600" b="1" dirty="0">
                  <a:latin typeface="+mn-lt"/>
                </a:rPr>
                <a:t>Gymnasielovene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1600" b="1" dirty="0">
                  <a:latin typeface="+mn-lt"/>
                </a:rPr>
                <a:t>(Lov)</a:t>
              </a:r>
              <a:endParaRPr lang="da-DK" sz="1600" dirty="0">
                <a:latin typeface="+mn-lt"/>
              </a:endParaRP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BA9FA3D8-06B8-67F1-2F83-BD1526B9E8EA}"/>
                </a:ext>
              </a:extLst>
            </p:cNvPr>
            <p:cNvSpPr txBox="1">
              <a:spLocks/>
            </p:cNvSpPr>
            <p:nvPr/>
          </p:nvSpPr>
          <p:spPr>
            <a:xfrm>
              <a:off x="5691360" y="3577959"/>
              <a:ext cx="2682300" cy="390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36000" tIns="36000" rIns="36000" bIns="3600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lang="en-US" sz="1800" b="0" kern="1200" baseline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6858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1600" b="1" dirty="0">
                  <a:solidFill>
                    <a:schemeClr val="tx1"/>
                  </a:solidFill>
                  <a:latin typeface="+mn-lt"/>
                </a:rPr>
                <a:t>Prøve og eksamensbekendtgørelsen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a-DK" sz="1600" b="1" dirty="0">
                  <a:solidFill>
                    <a:schemeClr val="tx1"/>
                  </a:solidFill>
                  <a:latin typeface="+mn-lt"/>
                </a:rPr>
                <a:t>(Reglement</a:t>
              </a: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)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uppe 41">
              <a:extLst>
                <a:ext uri="{FF2B5EF4-FFF2-40B4-BE49-F238E27FC236}">
                  <a16:creationId xmlns:a16="http://schemas.microsoft.com/office/drawing/2014/main" id="{5BB4C035-65D9-A737-1353-FAE643E05D09}"/>
                </a:ext>
              </a:extLst>
            </p:cNvPr>
            <p:cNvGrpSpPr/>
            <p:nvPr/>
          </p:nvGrpSpPr>
          <p:grpSpPr>
            <a:xfrm>
              <a:off x="7441038" y="3590958"/>
              <a:ext cx="4030784" cy="2242560"/>
              <a:chOff x="7977345" y="3572690"/>
              <a:chExt cx="3519100" cy="2242560"/>
            </a:xfrm>
          </p:grpSpPr>
          <p:sp>
            <p:nvSpPr>
              <p:cNvPr id="29" name="Text Placeholder 7">
                <a:extLst>
                  <a:ext uri="{FF2B5EF4-FFF2-40B4-BE49-F238E27FC236}">
                    <a16:creationId xmlns:a16="http://schemas.microsoft.com/office/drawing/2014/main" id="{6D15F71C-97BC-EEF2-25D8-003A2D36D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1454" y="3572690"/>
                <a:ext cx="2174991" cy="3769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lIns="36000" tIns="36000" rIns="36000" bIns="3600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1800" b="0" kern="1200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solidFill>
                      <a:schemeClr val="tx1"/>
                    </a:solidFill>
                    <a:latin typeface="+mn-lt"/>
                  </a:rPr>
                  <a:t>Karakterbekendtgørelsen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solidFill>
                      <a:schemeClr val="tx1"/>
                    </a:solidFill>
                    <a:latin typeface="+mn-lt"/>
                  </a:rPr>
                  <a:t>(Reglement)</a:t>
                </a:r>
                <a:endParaRPr lang="da-DK" sz="1600" dirty="0">
                  <a:latin typeface="+mn-lt"/>
                </a:endParaRPr>
              </a:p>
            </p:txBody>
          </p:sp>
          <p:sp>
            <p:nvSpPr>
              <p:cNvPr id="38" name="Text Placeholder 7">
                <a:extLst>
                  <a:ext uri="{FF2B5EF4-FFF2-40B4-BE49-F238E27FC236}">
                    <a16:creationId xmlns:a16="http://schemas.microsoft.com/office/drawing/2014/main" id="{9AD88F5E-5220-5EE3-C358-0A99A058BB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345" y="5424552"/>
                <a:ext cx="2216335" cy="3906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lIns="36000" tIns="36000" rIns="36000" bIns="3600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1800" b="0" kern="1200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latin typeface="+mn-lt"/>
                  </a:rPr>
                  <a:t>Vejledning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latin typeface="+mn-lt"/>
                  </a:rPr>
                  <a:t>(Autoritativ fortolkning</a:t>
                </a:r>
                <a:r>
                  <a:rPr lang="da-DK" sz="1000" b="1" dirty="0">
                    <a:latin typeface="+mn-lt"/>
                  </a:rPr>
                  <a:t>)</a:t>
                </a:r>
                <a:endParaRPr lang="da-DK" sz="1000" dirty="0">
                  <a:latin typeface="+mn-lt"/>
                </a:endParaRPr>
              </a:p>
            </p:txBody>
          </p:sp>
          <p:sp>
            <p:nvSpPr>
              <p:cNvPr id="39" name="Text Placeholder 7">
                <a:extLst>
                  <a:ext uri="{FF2B5EF4-FFF2-40B4-BE49-F238E27FC236}">
                    <a16:creationId xmlns:a16="http://schemas.microsoft.com/office/drawing/2014/main" id="{88108B9A-8E65-1F9E-8CDC-A8551F497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4123" y="4495915"/>
                <a:ext cx="1355544" cy="39069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lIns="36000" tIns="36000" rIns="36000" bIns="3600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1800" b="0" kern="1200" baseline="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6858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latin typeface="+mn-lt"/>
                  </a:rPr>
                  <a:t>Læreplan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da-DK" sz="1600" b="1" dirty="0">
                    <a:latin typeface="+mn-lt"/>
                  </a:rPr>
                  <a:t>(Bekendtgørelse)</a:t>
                </a:r>
                <a:endParaRPr lang="da-DK" sz="1600" dirty="0">
                  <a:latin typeface="+mn-lt"/>
                </a:endParaRPr>
              </a:p>
            </p:txBody>
          </p:sp>
        </p:grp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36119441-C8C0-422D-951B-BDE2380B8C2D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7032510" y="3968656"/>
              <a:ext cx="0" cy="227424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D57F07C7-B014-4A56-B600-62406C727F1F}"/>
                </a:ext>
              </a:extLst>
            </p:cNvPr>
            <p:cNvCxnSpPr/>
            <p:nvPr/>
          </p:nvCxnSpPr>
          <p:spPr>
            <a:xfrm>
              <a:off x="7032510" y="4196080"/>
              <a:ext cx="3193693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C7745CA-8E7D-46CA-A86D-829E6EC44CC1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10226203" y="3967864"/>
              <a:ext cx="1" cy="22821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>
              <a:extLst>
                <a:ext uri="{FF2B5EF4-FFF2-40B4-BE49-F238E27FC236}">
                  <a16:creationId xmlns:a16="http://schemas.microsoft.com/office/drawing/2014/main" id="{126F1C94-F7A8-42A1-8B5A-8FC71E7A108D}"/>
                </a:ext>
              </a:extLst>
            </p:cNvPr>
            <p:cNvCxnSpPr>
              <a:stCxn id="39" idx="0"/>
            </p:cNvCxnSpPr>
            <p:nvPr/>
          </p:nvCxnSpPr>
          <p:spPr>
            <a:xfrm flipH="1" flipV="1">
              <a:off x="8716373" y="4196080"/>
              <a:ext cx="1274" cy="318103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CEA0671-72D9-4F18-B928-C0F10CFD7610}"/>
                </a:ext>
              </a:extLst>
            </p:cNvPr>
            <p:cNvCxnSpPr>
              <a:cxnSpLocks/>
              <a:stCxn id="38" idx="0"/>
              <a:endCxn id="39" idx="2"/>
            </p:cNvCxnSpPr>
            <p:nvPr/>
          </p:nvCxnSpPr>
          <p:spPr>
            <a:xfrm flipV="1">
              <a:off x="8710336" y="4904881"/>
              <a:ext cx="7310" cy="537939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kstfelt 68">
            <a:extLst>
              <a:ext uri="{FF2B5EF4-FFF2-40B4-BE49-F238E27FC236}">
                <a16:creationId xmlns:a16="http://schemas.microsoft.com/office/drawing/2014/main" id="{2F14D7EC-F18A-4383-B732-D19977084476}"/>
              </a:ext>
            </a:extLst>
          </p:cNvPr>
          <p:cNvSpPr txBox="1"/>
          <p:nvPr/>
        </p:nvSpPr>
        <p:spPr>
          <a:xfrm>
            <a:off x="323048" y="1195253"/>
            <a:ext cx="45046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</a:rPr>
              <a:t>DET LOVMÆSSIGE HIERARKI PÅ UNGDOMS-</a:t>
            </a:r>
          </a:p>
          <a:p>
            <a:r>
              <a:rPr lang="da-DK" sz="4000" b="1" dirty="0">
                <a:solidFill>
                  <a:schemeClr val="bg1"/>
                </a:solidFill>
              </a:rPr>
              <a:t>UDDANNELSERNE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105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E431C-E80B-A40B-7E74-B0A217D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Baggrunden for en ny bekendtgørelse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116D88-40AB-78F3-FC20-6C10995F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Samle reglerne fra tre bekendtgørelser i én på det gymnasiale område</a:t>
            </a:r>
          </a:p>
          <a:p>
            <a:endParaRPr lang="da-DK" sz="2000" dirty="0"/>
          </a:p>
          <a:p>
            <a:r>
              <a:rPr lang="da-DK" sz="2000" dirty="0"/>
              <a:t>Opdatere og præcisere reglerne siden udstedelse</a:t>
            </a:r>
          </a:p>
          <a:p>
            <a:endParaRPr lang="da-DK" sz="2000" dirty="0"/>
          </a:p>
          <a:p>
            <a:r>
              <a:rPr lang="da-DK" sz="2000" dirty="0"/>
              <a:t>Bedre struktur</a:t>
            </a:r>
          </a:p>
          <a:p>
            <a:pPr lvl="1"/>
            <a:r>
              <a:rPr lang="da-DK" sz="2000" dirty="0"/>
              <a:t>Flere paragraffer og færre understykker</a:t>
            </a:r>
          </a:p>
          <a:p>
            <a:pPr lvl="1"/>
            <a:r>
              <a:rPr lang="da-DK" sz="2000" dirty="0"/>
              <a:t>Opdeling på uddannelsesområder</a:t>
            </a:r>
          </a:p>
          <a:p>
            <a:pPr lvl="1"/>
            <a:r>
              <a:rPr lang="da-DK" sz="2000" dirty="0"/>
              <a:t>Nye kapitler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F3F787-0914-4416-9F77-27A359C5C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1800" dirty="0"/>
              <a:t>Tydeliggøre </a:t>
            </a:r>
            <a:r>
              <a:rPr lang="da-DK" sz="2000" dirty="0"/>
              <a:t>nogle af de regler, som kan give anledning til spørgsmål</a:t>
            </a:r>
          </a:p>
          <a:p>
            <a:endParaRPr lang="da-DK" sz="2000" dirty="0"/>
          </a:p>
          <a:p>
            <a:r>
              <a:rPr lang="da-DK" sz="2000" dirty="0"/>
              <a:t>Indføje central vejledning / fortolkning direkte i bekendtgørelse</a:t>
            </a:r>
          </a:p>
          <a:p>
            <a:endParaRPr lang="da-DK" sz="2000" dirty="0"/>
          </a:p>
          <a:p>
            <a:r>
              <a:rPr lang="da-DK" sz="2000" dirty="0"/>
              <a:t>Justere processer i relation til </a:t>
            </a:r>
            <a:r>
              <a:rPr lang="da-DK" sz="1800" dirty="0" err="1"/>
              <a:t>STUKs</a:t>
            </a:r>
            <a:r>
              <a:rPr lang="da-DK" sz="1800" dirty="0"/>
              <a:t> strategiske retning. </a:t>
            </a:r>
          </a:p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D5035-BEAD-2ED5-6031-054A2CD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746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6D22B-DE76-4347-AE77-5B05D585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gælder bekendtgørelsen?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00C63F-32EE-417A-9460-A7C0D660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Bekendtgørelsen træder i kraft 15. januar og har virkning for eksamensterminer, der påbegyndes efter 1. februar 2026. </a:t>
            </a:r>
            <a:b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876343-0321-4C3B-A120-60B6BC05B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138" y="3279335"/>
            <a:ext cx="5302800" cy="4125278"/>
          </a:xfrm>
        </p:spPr>
        <p:txBody>
          <a:bodyPr/>
          <a:lstStyle/>
          <a:p>
            <a:r>
              <a:rPr lang="da-DK" sz="1600" dirty="0">
                <a:latin typeface="Segoe UI" panose="020B0502040204020203" pitchFamily="34" charset="0"/>
                <a:ea typeface="Times New Roman" panose="02020603050405020304" pitchFamily="18" charset="0"/>
              </a:rPr>
              <a:t>Alle prøver i den aktuelle vintertermin, som afvikles i december 2025 og januar 2026 reguleres af de hidtil gældende regler. </a:t>
            </a:r>
          </a:p>
          <a:p>
            <a:pPr lvl="1"/>
            <a:r>
              <a:rPr lang="da-DK" sz="1500" dirty="0">
                <a:latin typeface="Segoe UI" panose="020B0502040204020203" pitchFamily="34" charset="0"/>
                <a:ea typeface="Times New Roman" panose="02020603050405020304" pitchFamily="18" charset="0"/>
              </a:rPr>
              <a:t>Det gælder også eksempelvis klager og censorindberetninger i forbindelse med prøver i denne vintertermin.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002597-D661-423F-882F-9FFAD3B3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864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1986456552316"/>
</p:tagLst>
</file>

<file path=ppt/theme/theme1.xml><?xml version="1.0" encoding="utf-8"?>
<a:theme xmlns:a="http://schemas.openxmlformats.org/drawingml/2006/main" name="BUVM">
  <a:themeElements>
    <a:clrScheme name="BVUM - STUK">
      <a:dk1>
        <a:srgbClr val="000000"/>
      </a:dk1>
      <a:lt1>
        <a:srgbClr val="FFFFFF"/>
      </a:lt1>
      <a:dk2>
        <a:srgbClr val="BE325A"/>
      </a:dk2>
      <a:lt2>
        <a:srgbClr val="F5E1E6"/>
      </a:lt2>
      <a:accent1>
        <a:srgbClr val="005A5A"/>
      </a:accent1>
      <a:accent2>
        <a:srgbClr val="D7F5E1"/>
      </a:accent2>
      <a:accent3>
        <a:srgbClr val="649B9B"/>
      </a:accent3>
      <a:accent4>
        <a:srgbClr val="BE325A"/>
      </a:accent4>
      <a:accent5>
        <a:srgbClr val="F5E1E6"/>
      </a:accent5>
      <a:accent6>
        <a:srgbClr val="DC96AA"/>
      </a:accent6>
      <a:hlink>
        <a:srgbClr val="005A5A"/>
      </a:hlink>
      <a:folHlink>
        <a:srgbClr val="649B9B"/>
      </a:folHlink>
    </a:clrScheme>
    <a:fontScheme name="BUV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7B5B84D5-A520-4060-84DC-056D7B13DB11}" vid="{D567C7F5-CE46-4E14-8AB4-EFFA3153830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P 0, 90, 90">
      <a:srgbClr val="005A5A"/>
    </a:custClr>
    <a:custClr name="DARK GREY65, 65, 65">
      <a:srgbClr val="414141"/>
    </a:custClr>
    <a:custClr name="STIL 55, 80, 155">
      <a:srgbClr val="37509B"/>
    </a:custClr>
    <a:custClr name="STUK 190, 50, 90">
      <a:srgbClr val="BE325A"/>
    </a:custClr>
    <a:custClr>
      <a:srgbClr val="FFFFFF"/>
    </a:custClr>
    <a:custClr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EP 215, 245, 225">
      <a:srgbClr val="D7F5E1"/>
    </a:custClr>
    <a:custClr name="LIGHT GREY 220, 220, 220">
      <a:srgbClr val="DCDCDC"/>
    </a:custClr>
    <a:custClr name="STIL 225, 230, 240">
      <a:srgbClr val="E1E6F0"/>
    </a:custClr>
    <a:custClr name="STUK 245, 225, 230">
      <a:srgbClr val="F5E1E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EP 100, 155, 155">
      <a:srgbClr val="649B9B"/>
    </a:custClr>
    <a:custClr name="GREY 145, 150, 150">
      <a:srgbClr val="919696"/>
    </a:custClr>
    <a:custClr name="STIL135, 150, 195">
      <a:srgbClr val="8796C3"/>
    </a:custClr>
    <a:custClr name="STUK 220, 150, 170">
      <a:srgbClr val="DC96A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1096579402905681923","enableDocumentContentUpdater":false,"version":"2.0"}]]></TemplafySlideTemplateConfiguration>
</file>

<file path=customXml/item10.xml><?xml version="1.0" encoding="utf-8"?>
<TemplafyFormConfiguration><![CDATA[{"formFields":[{"required":false,"helpTexts":{},"spacing":{},"shareValue":false,"type":"datePicker","name":"Date","label":"Date"},{"required":false,"placeholder":"","lines":1,"helpTexts":{},"spacing":{},"shareValue":false,"type":"textBox","name":"SkrivTitel","label":"Sidefod"}],"formDataEntries":[{"name":"Date","value":"XIRG7zQgSKnCT+Aacq5EjQ=="},{"name":"SkrivTitel","value":"XIRG7zQgSKnCT+Aacq5EjQ=="}]}]]></TemplafyFormConfiguration>
</file>

<file path=customXml/item11.xml><?xml version="1.0" encoding="utf-8"?>
<TemplafySlideTemplateConfiguration><![CDATA[{"slideVersion":1,"isValidatorEnabled":false,"isLocked":false,"elementsMetadata":[],"slideId":"1096579402905681923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TemplateConfiguration><![CDATA[{"elementsMetadata":[{"type":"shape","id":"6dd4fad8-d380-4840-9a01-752a6aca2c2d","elementConfiguration":{"binding":"{{Form.SkrivTitel}}","visibility":"","type":"text","disableUpdates":false}},{"type":"shape","id":"550a36c3-4761-40fa-9ba1-79f017c06644","elementConfiguration":{"binding":"{{Form.SkrivTitel}}","visibility":"","type":"text","disableUpdates":false}},{"type":"shape","id":"b3fcd73d-7566-4502-9582-4c7e9d5f91a6","elementConfiguration":{"binding":"{{Form.SkrivTitel}}","visibility":"","type":"text","disableUpdates":false}},{"type":"shape","id":"bc4b739e-332e-4425-a4d9-4c490c354d1f","elementConfiguration":{"binding":"{{Form.SkrivTitel}}","visibility":"","type":"text","disableUpdates":false}},{"type":"shape","id":"e63d4477-a0c0-45af-89bc-c090ddf405f3","elementConfiguration":{"binding":"{{FormatDateTime(Form.Date,Translate(\"DateGeneral\"),DocumentLanguage)}}","visibility":"","type":"text","disableUpdates":false}},{"type":"shape","id":"fbdd1010-ed78-46bf-b395-728c12bdd431","elementConfiguration":{"inheritDimensions":"{{InheritDimensions.InheritNone}}","width":"","height":"1.82 cm","image":"{{UserProfile.Office.LogoRef.LogoWhiteRef.Image}}","visibility":"","type":"image","disableUpdates":false}},{"type":"shape","id":"d7dd3900-461d-4a09-86d9-11b22560f048","elementConfiguration":{"binding":"{{UserProfile.Name}}","visibility":"","type":"text","disableUpdates":false}},{"type":"shape","id":"5bd21537-740e-4b83-ad68-c5a429ab45f2","elementConfiguration":{"binding":"{{Form.SkrivTitel}}","visibility":"","type":"text","disableUpdates":false}},{"type":"shape","id":"f6fb3561-73dc-45bc-a452-451a72f45597","elementConfiguration":{"binding":"{{Form.SkrivTitel}}","visibility":"","type":"text","disableUpdates":false}},{"type":"shape","id":"a99bd287-c021-41a8-b85e-125aac3589d1","elementConfiguration":{"binding":"{{Form.SkrivTitel}}","visibility":"","type":"text","disableUpdates":false}},{"type":"shape","id":"1be1fd6d-3dc7-4365-bef4-5d85cafb7785","elementConfiguration":{"binding":"{{UserProfile.Name}}","visibility":"","type":"text","disableUpdates":false}},{"type":"shape","id":"764f1636-029d-4ca2-a11c-14aeea4d8d2f","elementConfiguration":{"binding":"{{FormatDateTime(Form.Date,Translate(\"DateGeneral\"),DocumentLanguage)}}","visibility":"","type":"text","disableUpdates":false}},{"type":"shape","id":"ca067cbc-9162-404c-8fa5-18a7d7131022","elementConfiguration":{"inheritDimensions":"{{InheritDimensions.InheritNone}}","width":"","height":"1.82 cm","image":"{{UserProfile.Office.LogoRef.LogoWhiteRef.Image}}","visibility":"","type":"image","disableUpdates":false}},{"type":"shape","id":"21a6bf54-f2e3-435c-abdd-cc21592e6f90","elementConfiguration":{"binding":"{{Form.SkrivTitel}}","visibility":"","type":"text","disableUpdates":false}},{"type":"shape","id":"80fce00c-1c2b-421a-ba5a-3d76c46ac971","elementConfiguration":{"binding":"{{Form.SkrivTitel}}","visibility":"","type":"text","disableUpdates":false}},{"type":"shape","id":"08528341-88c4-4239-bc50-b9dfa0979d30","elementConfiguration":{"binding":"{{Form.SkrivTitel}}","visibility":"","type":"text","disableUpdates":false}},{"type":"shape","id":"8d659eca-da85-4e63-bb04-cdcdeaae8a20","elementConfiguration":{"binding":"{{FormatDateTime(Form.Date,Translate(\"DateGeneral\"),DocumentLanguage)}}","visibility":"","type":"text","disableUpdates":false}},{"type":"shape","id":"17670762-51b7-4d44-acd3-586e5577abdb","elementConfiguration":{"inheritDimensions":"{{InheritDimensions.InheritNone}}","width":"","height":"1.82 cm","image":"{{UserProfile.Office.LogoRef.LogoRef.Image}}","visibility":"","type":"image","disableUpdates":false}},{"type":"shape","id":"5f3308b7-7d05-4e52-b142-1d195ed79d38","elementConfiguration":{"binding":"{{UserProfile.Name}}","visibility":"","type":"text","disableUpdates":false}},{"type":"shape","id":"d437ebe4-4a7e-4e3d-88b0-7ddf2a3136e8","elementConfiguration":{"binding":"{{Form.SkrivTitel}}","visibility":"","type":"text","disableUpdates":false}},{"type":"shape","id":"bc510a5a-93b4-4f2b-81a5-d6c575fd3c62","elementConfiguration":{"binding":"{{Form.SkrivTitel}}","visibility":"","type":"text","disableUpdates":false}},{"type":"shape","id":"36ae2d7d-c0c3-45f3-937d-181d111beef9","elementConfiguration":{"binding":"{{Form.SkrivTitel}}","visibility":"","type":"text","disableUpdates":false}},{"type":"shape","id":"7652eee1-5a55-4e28-9447-1f49f357c8e8","elementConfiguration":{"binding":"{{Form.SkrivTitel}}","visibility":"","type":"text","disableUpdates":false}},{"type":"shape","id":"bf370227-9382-43c3-9f76-67fb5134937d","elementConfiguration":{"binding":"{{UserProfile.Name}}","visibility":"","type":"text","disableUpdates":false}},{"type":"shape","id":"0b8fed15-ca9d-482a-ac3b-c483f42c327f","elementConfiguration":{"binding":"{{FormatDateTime(Form.Date,Translate(\"DateGeneral\"),DocumentLanguage)}}","visibility":"","type":"text","disableUpdates":false}},{"type":"shape","id":"f4eea97c-f0f9-424f-8123-8c352be59fbc","elementConfiguration":{"inheritDimensions":"{{InheritDimensions.InheritNone}}","width":"","height":"1.82 cm","image":"{{UserProfile.Office.LogoRef.LogoWhiteRef.Image}}","visibility":"","type":"image","disableUpdates":false}},{"type":"shape","id":"d11e36e3-d716-4459-b59e-19a02b4d3f21","elementConfiguration":{"inheritDimensions":"{{InheritDimensions.InheritNone}}","width":"","height":"1.82 cm","image":"{{UserProfile.Office.LogoRef.LogoRef.Image}}","visibility":"","type":"image","disableUpdates":false}},{"type":"shape","id":"5921f1b4-8f1a-4f86-8122-a08a3979e0cc","elementConfiguration":{"binding":"{{FormatDateTime(Form.Date,Translate(\"DateGeneral\"),DocumentLanguage)}}","visibility":"","type":"text","disableUpdates":false}},{"type":"shape","id":"9aecfc94-5333-4062-89f8-1ffdabef3f41","elementConfiguration":{"binding":"{{UserProfile.Name}}","visibility":"","type":"text","disableUpdates":false}},{"type":"shape","id":"32b57f24-1a44-49a6-b553-bea3b679c8fe","elementConfiguration":{"binding":"{{Form.SkrivTitel}}","visibility":"","type":"text","disableUpdates":false}},{"type":"shape","id":"4cef6061-d2b9-4801-8601-f25a30645129","elementConfiguration":{"binding":"{{Form.SkrivTitel}}","visibility":"","type":"text","disableUpdates":false}},{"type":"shape","id":"7b1bef5c-1995-4db4-91d0-2d6c072752c2","elementConfiguration":{"binding":"{{Form.SkrivTitel}}","visibility":"","type":"text","disableUpdates":false}},{"type":"shape","id":"d952aa90-f713-4f6e-83ce-a19875727201","elementConfiguration":{"binding":"{{FormatDateTime(Form.Date,Translate(\"DateGeneral\"),DocumentLanguage)}}","visibility":"","type":"text","disableUpdates":false}},{"type":"shape","id":"96c7eee8-f65f-4e99-8c69-bfc19df43c7c","elementConfiguration":{"inheritDimensions":"{{InheritDimensions.InheritNone}}","width":"","height":"1.82 cm","image":"{{UserProfile.Office.LogoRef.LogoWhiteRef.Image}}","visibility":"","type":"image","disableUpdates":false}},{"type":"shape","id":"6c7ecde2-1d88-46e3-8cf8-cdbebcd7076c","elementConfiguration":{"binding":"{{UserProfile.Name}}","visibility":"","type":"text","disableUpdates":false}},{"type":"shape","id":"2fe57255-e9ed-4310-b534-d517b26a6c9e","elementConfiguration":{"binding":"{{Form.SkrivTitel}}","visibility":"","type":"text","disableUpdates":false}},{"type":"shape","id":"00abe281-5136-45bf-a8da-84f7281723e6","elementConfiguration":{"binding":"{{Form.SkrivTitel}}","visibility":"","type":"text","disableUpdates":false}},{"type":"shape","id":"818612c0-69c8-4967-9a25-18bf3b64d6ce","elementConfiguration":{"binding":"{{Form.SkrivTitel}}","visibility":"","type":"text","disableUpdates":false}},{"type":"shape","id":"25478b7d-8d21-4374-96e1-4d36391badc0","elementConfiguration":{"binding":"{{Form.SkrivTitel}}","visibility":"","type":"text","disableUpdates":false}},{"type":"shape","id":"2dd01378-d16f-4f34-a2b8-49fafb80b4aa","elementConfiguration":{"binding":"{{Form.SkrivTitel}}","visibility":"","type":"text","disableUpdates":false}},{"type":"shape","id":"f779cf26-a8f6-43cb-a07a-3b5d4a064fc3","elementConfiguration":{"binding":"{{Form.SkrivTitel}}","visibility":"","type":"text","disableUpdates":false}},{"type":"shape","id":"c4ebef2f-5dac-4a46-8398-9d8b6f724b39","elementConfiguration":{"binding":"{{FormatDateTime(Form.Date,Translate(\"DateGeneral\"),DocumentLanguage)}}","visibility":"","type":"text","disableUpdates":false}},{"type":"shape","id":"a9106e88-ea34-4fe3-aa86-a6b21ddb85a6","elementConfiguration":{"inheritDimensions":"{{InheritDimensions.InheritNone}}","width":"","height":"1.82 cm","image":"{{UserProfile.Office.LogoRef.LogoRef.Image}}","visibility":"","type":"image","disableUpdates":false}},{"type":"shape","id":"226fb7d9-c750-4d9f-8a9a-6b54fcc23011","elementConfiguration":{"binding":"{{UserProfile.Name}}","visibility":"","type":"text","disableUpdates":false}},{"type":"shape","id":"a18cd382-be60-4322-b28d-55ae58094e1a","elementConfiguration":{"binding":"{{Form.SkrivTitel}}","visibility":"","type":"text","disableUpdates":false}},{"type":"shape","id":"d9ea7fae-c66a-42af-a270-6af13b40df8b","elementConfiguration":{"binding":"{{Form.SkrivTitel}}","visibility":"","type":"text","disableUpdates":false}},{"type":"shape","id":"4e9ccff0-33a6-4ddc-aac3-b93170f3d35d","elementConfiguration":{"binding":"{{Form.SkrivTitel}}","visibility":"","type":"text","disableUpdates":false}},{"type":"shape","id":"2c985e7c-3a95-44e1-b1a7-34d8fde054c3","elementConfiguration":{"binding":"{{Form.SkrivTitel}}","visibility":"","type":"text","disableUpdates":false}}],"transformationConfigurations":[{"language":"{{DocumentLanguage}}","disableUpdates":false,"type":"proofingLanguage"},{"colorTheme":"{{UserProfile.Office.ColorThemeRef.ColorTheme}}","disableUpdates":false,"originalColorThemeXml":"<a:clrScheme name=\"BVUM - DEPT\" xmlns:a=\"http://schemas.openxmlformats.org/drawingml/2006/main\"><a:dk1><a:srgbClr val=\"161616\" /></a:dk1><a:lt1><a:srgbClr val=\"FFFFFF\" /></a:lt1><a:dk2><a:srgbClr val=\"005A5A\" /></a:dk2><a:lt2><a:srgbClr val=\"D7F5E1\" /></a:lt2><a:accent1><a:srgbClr val=\"005A5A\" /></a:accent1><a:accent2><a:srgbClr val=\"D7F5E1\" /></a:accent2><a:accent3><a:srgbClr val=\"649B9B\" /></a:accent3><a:accent4><a:srgbClr val=\"414141\" /></a:accent4><a:accent5><a:srgbClr val=\"DCDCDC\" /></a:accent5><a:accent6><a:srgbClr val=\"919696\" /></a:accent6><a:hlink><a:srgbClr val=\"005A5A\" /></a:hlink><a:folHlink><a:srgbClr val=\"649B9B\" /></a:folHlink></a:clrScheme>","type":"colorTheme"}],"templateName":"BUVM PowerPoint skabelon (Blank)","templateDescription":"","enableDocumentContentUpdater":true,"version":"2.0"}]]></Templafy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{"required":false,"helpTexts":{},"spacing":{},"shareValue":false,"type":"datePicker","name":"Date","label":"Date"}],"formDataEntries":[]}]]></TemplafySlideFormConfiguration>
</file>

<file path=customXml/item5.xml><?xml version="1.0" encoding="utf-8"?>
<TemplafySlideTemplateConfiguration><![CDATA[{"slideVersion":1,"isValidatorEnabled":false,"isLocked":false,"elementsMetadata":[],"slideId":"1096579402905681923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2,"isValidatorEnabled":false,"isLocked":false,"elementsMetadata":[],"slideId":"638288141087213387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{"type":"shape","elementConfiguration":{"binding":"{{UserProfile.Name}}","visibility":"","type":"text","disableUpdates":false}},{"type":"shape","elementConfiguration":{"binding":"{{FormatDateTime(Form.Date,Translate(\"DateGeneral\"),DocumentLanguage)}}","visibility":"","type":"text","disableUpdates":false}},{"type":"shape","elementConfiguration":{"inheritDimensions":"{{InheritDimensions.InheritNone}}","width":"","height":"1.82 cm","image":"{{UserProfile.Office.LogoRef.LogoWhiteRef.Image}}","visibility":"","type":"image","disableUpdates":false}}],"slideId":"1096579402905681922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109657940290568192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79D23FE-EFBC-40B9-815F-33ACF6456CA1}">
  <ds:schemaRefs/>
</ds:datastoreItem>
</file>

<file path=customXml/itemProps10.xml><?xml version="1.0" encoding="utf-8"?>
<ds:datastoreItem xmlns:ds="http://schemas.openxmlformats.org/officeDocument/2006/customXml" ds:itemID="{E31C4FFB-C300-4D2C-B6AF-75147D424681}">
  <ds:schemaRefs/>
</ds:datastoreItem>
</file>

<file path=customXml/itemProps11.xml><?xml version="1.0" encoding="utf-8"?>
<ds:datastoreItem xmlns:ds="http://schemas.openxmlformats.org/officeDocument/2006/customXml" ds:itemID="{586DB7BC-8143-4C7D-9BD7-BCB6A7B953A1}">
  <ds:schemaRefs/>
</ds:datastoreItem>
</file>

<file path=customXml/itemProps12.xml><?xml version="1.0" encoding="utf-8"?>
<ds:datastoreItem xmlns:ds="http://schemas.openxmlformats.org/officeDocument/2006/customXml" ds:itemID="{6177613B-D995-4412-9964-A5D35FFAE7A4}">
  <ds:schemaRefs/>
</ds:datastoreItem>
</file>

<file path=customXml/itemProps13.xml><?xml version="1.0" encoding="utf-8"?>
<ds:datastoreItem xmlns:ds="http://schemas.openxmlformats.org/officeDocument/2006/customXml" ds:itemID="{774661B4-1F06-419F-A546-AF1503AB8856}">
  <ds:schemaRefs/>
</ds:datastoreItem>
</file>

<file path=customXml/itemProps14.xml><?xml version="1.0" encoding="utf-8"?>
<ds:datastoreItem xmlns:ds="http://schemas.openxmlformats.org/officeDocument/2006/customXml" ds:itemID="{93E02353-84C6-4E7E-B92B-A7EAC3C774CF}">
  <ds:schemaRefs/>
</ds:datastoreItem>
</file>

<file path=customXml/itemProps2.xml><?xml version="1.0" encoding="utf-8"?>
<ds:datastoreItem xmlns:ds="http://schemas.openxmlformats.org/officeDocument/2006/customXml" ds:itemID="{2BBAD72F-E945-4E74-8609-8BE4FED516FE}">
  <ds:schemaRefs/>
</ds:datastoreItem>
</file>

<file path=customXml/itemProps3.xml><?xml version="1.0" encoding="utf-8"?>
<ds:datastoreItem xmlns:ds="http://schemas.openxmlformats.org/officeDocument/2006/customXml" ds:itemID="{E818FB44-CEEA-4143-8AD2-E40A59FEA9BD}">
  <ds:schemaRefs/>
</ds:datastoreItem>
</file>

<file path=customXml/itemProps4.xml><?xml version="1.0" encoding="utf-8"?>
<ds:datastoreItem xmlns:ds="http://schemas.openxmlformats.org/officeDocument/2006/customXml" ds:itemID="{07D0FE17-F62D-4FDB-B15C-D6265262F7DB}">
  <ds:schemaRefs/>
</ds:datastoreItem>
</file>

<file path=customXml/itemProps5.xml><?xml version="1.0" encoding="utf-8"?>
<ds:datastoreItem xmlns:ds="http://schemas.openxmlformats.org/officeDocument/2006/customXml" ds:itemID="{50A606B2-9FFF-41C6-9FDF-492ADB2139FC}">
  <ds:schemaRefs/>
</ds:datastoreItem>
</file>

<file path=customXml/itemProps6.xml><?xml version="1.0" encoding="utf-8"?>
<ds:datastoreItem xmlns:ds="http://schemas.openxmlformats.org/officeDocument/2006/customXml" ds:itemID="{9B5E2901-D853-432B-A381-114644ECA7F9}">
  <ds:schemaRefs/>
</ds:datastoreItem>
</file>

<file path=customXml/itemProps7.xml><?xml version="1.0" encoding="utf-8"?>
<ds:datastoreItem xmlns:ds="http://schemas.openxmlformats.org/officeDocument/2006/customXml" ds:itemID="{64F080AB-3478-4DA2-80BB-89B20D90DA20}">
  <ds:schemaRefs/>
</ds:datastoreItem>
</file>

<file path=customXml/itemProps8.xml><?xml version="1.0" encoding="utf-8"?>
<ds:datastoreItem xmlns:ds="http://schemas.openxmlformats.org/officeDocument/2006/customXml" ds:itemID="{9F206F52-9F9C-43F6-B4E4-75EFA3900ED2}">
  <ds:schemaRefs/>
</ds:datastoreItem>
</file>

<file path=customXml/itemProps9.xml><?xml version="1.0" encoding="utf-8"?>
<ds:datastoreItem xmlns:ds="http://schemas.openxmlformats.org/officeDocument/2006/customXml" ds:itemID="{F9B0D10E-C054-467D-B186-FEA776F2C63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</Words>
  <Application>Microsoft Office PowerPoint</Application>
  <PresentationFormat>Widescreen</PresentationFormat>
  <Paragraphs>163</Paragraphs>
  <Slides>20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UI</vt:lpstr>
      <vt:lpstr>BUVM</vt:lpstr>
      <vt:lpstr>Webinar – naturgeografi, geografi og geovidenskab</vt:lpstr>
      <vt:lpstr>Program</vt:lpstr>
      <vt:lpstr>Googledocs til spørgsmål</vt:lpstr>
      <vt:lpstr>Sidste nyt fra Ministeriet</vt:lpstr>
      <vt:lpstr>Kontakt til fagkonsulenten</vt:lpstr>
      <vt:lpstr>Ny prøvebekendtgørelse</vt:lpstr>
      <vt:lpstr>PowerPoint-præsentation</vt:lpstr>
      <vt:lpstr>Baggrunden for en ny bekendtgørelse</vt:lpstr>
      <vt:lpstr>Hvornår gælder bekendtgørelsen?</vt:lpstr>
      <vt:lpstr>Hjælpemiddeloversigten</vt:lpstr>
      <vt:lpstr>Hjælpemiddeloversigten –  nye krav til undervisningsbeskrivelsen</vt:lpstr>
      <vt:lpstr>Rammer for den mundtlige prøve</vt:lpstr>
      <vt:lpstr>Oversigt over de mundtlige prøver</vt:lpstr>
      <vt:lpstr>Eksamensspørgsmål – naturgeografi C</vt:lpstr>
      <vt:lpstr>Eksamensspørgsmål – naturgeografi B</vt:lpstr>
      <vt:lpstr>Eksamensspørgsmål – Geovidenskab A</vt:lpstr>
      <vt:lpstr>Eksamensspørgsmål – Enkeltfaglig geo på nf</vt:lpstr>
      <vt:lpstr>Bedømmelseskriterier</vt:lpstr>
      <vt:lpstr>Jeres spørgsmål?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2025-11-17T19:51:00Z</dcterms:created>
  <dcterms:modified xsi:type="dcterms:W3CDTF">2026-05-21T06:13:29Z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2025-01-17T12:44:04</vt:lpwstr>
  </property>
  <property fmtid="{D5CDD505-2E9C-101B-9397-08002B2CF9AE}" pid="5" name="TemplafyTenantId">
    <vt:lpwstr>buvm</vt:lpwstr>
  </property>
  <property fmtid="{D5CDD505-2E9C-101B-9397-08002B2CF9AE}" pid="6" name="TemplafyTemplateId">
    <vt:lpwstr>1096579403109368010</vt:lpwstr>
  </property>
  <property fmtid="{D5CDD505-2E9C-101B-9397-08002B2CF9AE}" pid="7" name="TemplafyUserProfileId">
    <vt:lpwstr>1250891572691602835</vt:lpwstr>
  </property>
  <property fmtid="{D5CDD505-2E9C-101B-9397-08002B2CF9AE}" pid="8" name="TemplafyLanguageCode">
    <vt:lpwstr>da-DK</vt:lpwstr>
  </property>
  <property fmtid="{D5CDD505-2E9C-101B-9397-08002B2CF9AE}" pid="9" name="TemplafyFromBlank">
    <vt:bool>true</vt:bool>
  </property>
</Properties>
</file>